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42"/>
  </p:notesMasterIdLst>
  <p:handoutMasterIdLst>
    <p:handoutMasterId r:id="rId43"/>
  </p:handoutMasterIdLst>
  <p:sldIdLst>
    <p:sldId id="378" r:id="rId2"/>
    <p:sldId id="328" r:id="rId3"/>
    <p:sldId id="428" r:id="rId4"/>
    <p:sldId id="455" r:id="rId5"/>
    <p:sldId id="453" r:id="rId6"/>
    <p:sldId id="493" r:id="rId7"/>
    <p:sldId id="482" r:id="rId8"/>
    <p:sldId id="337" r:id="rId9"/>
    <p:sldId id="338" r:id="rId10"/>
    <p:sldId id="339" r:id="rId11"/>
    <p:sldId id="341" r:id="rId12"/>
    <p:sldId id="376" r:id="rId13"/>
    <p:sldId id="366" r:id="rId14"/>
    <p:sldId id="483" r:id="rId15"/>
    <p:sldId id="343" r:id="rId16"/>
    <p:sldId id="425" r:id="rId17"/>
    <p:sldId id="369" r:id="rId18"/>
    <p:sldId id="390" r:id="rId19"/>
    <p:sldId id="495" r:id="rId20"/>
    <p:sldId id="459" r:id="rId21"/>
    <p:sldId id="395" r:id="rId22"/>
    <p:sldId id="374" r:id="rId23"/>
    <p:sldId id="484" r:id="rId24"/>
    <p:sldId id="370" r:id="rId25"/>
    <p:sldId id="494" r:id="rId26"/>
    <p:sldId id="438" r:id="rId27"/>
    <p:sldId id="487" r:id="rId28"/>
    <p:sldId id="420" r:id="rId29"/>
    <p:sldId id="418" r:id="rId30"/>
    <p:sldId id="421" r:id="rId31"/>
    <p:sldId id="461" r:id="rId32"/>
    <p:sldId id="450" r:id="rId33"/>
    <p:sldId id="488" r:id="rId34"/>
    <p:sldId id="454" r:id="rId35"/>
    <p:sldId id="448" r:id="rId36"/>
    <p:sldId id="490" r:id="rId37"/>
    <p:sldId id="433" r:id="rId38"/>
    <p:sldId id="451" r:id="rId39"/>
    <p:sldId id="353" r:id="rId40"/>
    <p:sldId id="465" r:id="rId4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28"/>
            <p14:sldId id="428"/>
            <p14:sldId id="455"/>
            <p14:sldId id="453"/>
            <p14:sldId id="493"/>
            <p14:sldId id="482"/>
            <p14:sldId id="337"/>
            <p14:sldId id="338"/>
            <p14:sldId id="339"/>
            <p14:sldId id="341"/>
            <p14:sldId id="376"/>
            <p14:sldId id="366"/>
            <p14:sldId id="483"/>
            <p14:sldId id="343"/>
            <p14:sldId id="425"/>
            <p14:sldId id="369"/>
            <p14:sldId id="390"/>
            <p14:sldId id="495"/>
            <p14:sldId id="459"/>
            <p14:sldId id="395"/>
            <p14:sldId id="374"/>
            <p14:sldId id="484"/>
            <p14:sldId id="370"/>
            <p14:sldId id="494"/>
            <p14:sldId id="438"/>
            <p14:sldId id="487"/>
            <p14:sldId id="420"/>
            <p14:sldId id="418"/>
            <p14:sldId id="421"/>
            <p14:sldId id="461"/>
            <p14:sldId id="450"/>
            <p14:sldId id="488"/>
            <p14:sldId id="454"/>
            <p14:sldId id="448"/>
            <p14:sldId id="490"/>
            <p14:sldId id="433"/>
            <p14:sldId id="451"/>
            <p14:sldId id="353"/>
            <p14:sldId id="465"/>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D131EA-49DF-1EA4-67F2-E46C43D28458}" name="VALERIE KLEIN" initials="VK" userId="S-1-5-21-1616320312-2655828719-4280963109-122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userId="S-1-5-21-1616320312-2655828719-4280963109-12201" providerId="AD"/>
      </p:ext>
    </p:extLst>
  </p:cmAuthor>
  <p:cmAuthor id="1" name="HOUDA SAID" initials="HS" lastIdx="8" clrIdx="0"/>
  <p:cmAuthor id="8" name="JEROME TEILLARD" initials="JT" lastIdx="1" clrIdx="7">
    <p:extLst>
      <p:ext uri="{19B8F6BF-5375-455C-9EA6-DF929625EA0E}">
        <p15:presenceInfo xmlns:p15="http://schemas.microsoft.com/office/powerpoint/2012/main" userId="S-1-5-21-1616320312-2655828719-4280963109-15113" providerId="AD"/>
      </p:ext>
    </p:extLst>
  </p:cmAuthor>
  <p:cmAuthor id="2" name="Christine BOURDIN" initials="CB" lastIdx="33" clrIdx="1"/>
  <p:cmAuthor id="3" name="Utilisateur invité" initials="Ui" lastIdx="18" clrIdx="2"/>
  <p:cmAuthor id="4" name="Rachel BOURDON" initials="RB" lastIdx="10" clrIdx="3"/>
  <p:cmAuthor id="5" name="Bertrand RIFFIOD" initials="BR" lastIdx="20" clrIdx="4"/>
  <p:cmAuthor id="6" name="ELLEN THOMPSON" initials="ET" lastIdx="3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1"/>
    <a:srgbClr val="FF9575"/>
    <a:srgbClr val="0000FF"/>
    <a:srgbClr val="ED7454"/>
    <a:srgbClr val="B2B2B2"/>
    <a:srgbClr val="DDDDDD"/>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1" autoAdjust="0"/>
    <p:restoredTop sz="94660"/>
  </p:normalViewPr>
  <p:slideViewPr>
    <p:cSldViewPr snapToGrid="0">
      <p:cViewPr varScale="1">
        <p:scale>
          <a:sx n="144" d="100"/>
          <a:sy n="144" d="100"/>
        </p:scale>
        <p:origin x="894"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92"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93"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16/01/2026</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16/01/2026</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val="127400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36</a:t>
            </a:fld>
            <a:endParaRPr lang="fr-FR" dirty="0"/>
          </a:p>
        </p:txBody>
      </p:sp>
    </p:spTree>
    <p:extLst>
      <p:ext uri="{BB962C8B-B14F-4D97-AF65-F5344CB8AC3E}">
        <p14:creationId xmlns:p14="http://schemas.microsoft.com/office/powerpoint/2010/main" val="2803338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3134718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16</a:t>
            </a:fld>
            <a:endParaRPr lang="fr-FR"/>
          </a:p>
        </p:txBody>
      </p:sp>
    </p:spTree>
    <p:extLst>
      <p:ext uri="{BB962C8B-B14F-4D97-AF65-F5344CB8AC3E}">
        <p14:creationId xmlns:p14="http://schemas.microsoft.com/office/powerpoint/2010/main" val="4273021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21</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29</a:t>
            </a:fld>
            <a:endParaRPr lang="fr-FR" dirty="0"/>
          </a:p>
        </p:txBody>
      </p:sp>
    </p:spTree>
    <p:extLst>
      <p:ext uri="{BB962C8B-B14F-4D97-AF65-F5344CB8AC3E}">
        <p14:creationId xmlns:p14="http://schemas.microsoft.com/office/powerpoint/2010/main" val="2535617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1" dirty="0">
              <a:solidFill>
                <a:srgbClr val="000091"/>
              </a:solidFill>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30</a:t>
            </a:fld>
            <a:endParaRPr lang="fr-FR" dirty="0"/>
          </a:p>
        </p:txBody>
      </p:sp>
    </p:spTree>
    <p:extLst>
      <p:ext uri="{BB962C8B-B14F-4D97-AF65-F5344CB8AC3E}">
        <p14:creationId xmlns:p14="http://schemas.microsoft.com/office/powerpoint/2010/main" val="3971574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31</a:t>
            </a:fld>
            <a:endParaRPr lang="fr-FR" dirty="0"/>
          </a:p>
        </p:txBody>
      </p:sp>
    </p:spTree>
    <p:extLst>
      <p:ext uri="{BB962C8B-B14F-4D97-AF65-F5344CB8AC3E}">
        <p14:creationId xmlns:p14="http://schemas.microsoft.com/office/powerpoint/2010/main" val="287061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latin typeface="Marianne" panose="02000000000000000000" pitchFamily="2" charset="0"/>
            </a:endParaRPr>
          </a:p>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34</a:t>
            </a:fld>
            <a:endParaRPr lang="fr-FR" dirty="0"/>
          </a:p>
        </p:txBody>
      </p:sp>
    </p:spTree>
    <p:extLst>
      <p:ext uri="{BB962C8B-B14F-4D97-AF65-F5344CB8AC3E}">
        <p14:creationId xmlns:p14="http://schemas.microsoft.com/office/powerpoint/2010/main" val="1103586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16/01/2026</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16/01/2026</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16/01/2026</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16/01/2026</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16/01/2026</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16/01/2026</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16/01/2026</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4.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5.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hyperlink" Target="https://www.parcoursup.gouv.fr/sites/default/files/database/documents/2025-05/liste-d-attente-et-internat-714.pdf" TargetMode="External"/><Relationship Id="rId4" Type="http://schemas.openxmlformats.org/officeDocument/2006/relationships/hyperlink" Target="https://www.youtube.com/watch?v=QRidOhHld8E&amp;t=19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parcoursup.gouv.fr/"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395685" y="1148211"/>
            <a:ext cx="2828697" cy="3105230"/>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5220072" y="4309669"/>
            <a:ext cx="4608512" cy="369332"/>
          </a:xfrm>
          <a:prstGeom prst="rect">
            <a:avLst/>
          </a:prstGeom>
          <a:noFill/>
        </p:spPr>
        <p:txBody>
          <a:bodyPr wrap="square" rtlCol="0">
            <a:spAutoFit/>
          </a:bodyPr>
          <a:lstStyle/>
          <a:p>
            <a:r>
              <a:rPr lang="fr-FR" b="1" dirty="0">
                <a:latin typeface="Marianne" panose="02000000000000000000" pitchFamily="2" charset="0"/>
                <a:ea typeface="+mj-ea"/>
                <a:cs typeface="+mj-cs"/>
              </a:rPr>
              <a:t>parcoursup.gouv.fr</a:t>
            </a:r>
          </a:p>
        </p:txBody>
      </p:sp>
      <p:pic>
        <p:nvPicPr>
          <p:cNvPr id="2" name="Image 1"/>
          <p:cNvPicPr>
            <a:picLocks noChangeAspect="1"/>
          </p:cNvPicPr>
          <p:nvPr/>
        </p:nvPicPr>
        <p:blipFill>
          <a:blip r:embed="rId4"/>
          <a:stretch>
            <a:fillRect/>
          </a:stretch>
        </p:blipFill>
        <p:spPr>
          <a:xfrm>
            <a:off x="708935" y="1045238"/>
            <a:ext cx="3684408" cy="3633763"/>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4349" y="900001"/>
            <a:ext cx="8269649"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514350" y="1285131"/>
            <a:ext cx="8161170" cy="3507894"/>
          </a:xfrm>
        </p:spPr>
        <p:txBody>
          <a:bodyPr/>
          <a:lstStyle/>
          <a:p>
            <a:r>
              <a:rPr lang="fr-FR" sz="1600" b="1" dirty="0"/>
              <a:t>Les formations dont </a:t>
            </a:r>
            <a:r>
              <a:rPr lang="fr-FR" sz="1600" b="1" u="sng" dirty="0"/>
              <a:t>le nombre de sous-vœux est limité à 10 par vœu multiple dans la limite de 20 sous-vœux au total</a:t>
            </a:r>
            <a:r>
              <a:rPr lang="fr-FR" sz="1600" b="1" dirty="0"/>
              <a:t> :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BTS et les BUT</a:t>
            </a:r>
            <a:r>
              <a:rPr lang="fr-FR" sz="1400" dirty="0">
                <a:solidFill>
                  <a:schemeClr val="tx1"/>
                </a:solidFill>
              </a:rPr>
              <a:t> regroupés par </a:t>
            </a:r>
            <a:r>
              <a:rPr lang="fr-FR" sz="1400" b="1" dirty="0">
                <a:solidFill>
                  <a:schemeClr val="tx1"/>
                </a:solidFill>
              </a:rPr>
              <a:t>spécialité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DN MADE</a:t>
            </a:r>
            <a:r>
              <a:rPr lang="fr-FR" sz="1400" dirty="0">
                <a:solidFill>
                  <a:schemeClr val="tx1"/>
                </a:solidFill>
              </a:rPr>
              <a:t> regroupés par </a:t>
            </a:r>
            <a:r>
              <a:rPr lang="fr-FR" sz="1400" b="1" dirty="0">
                <a:solidFill>
                  <a:schemeClr val="tx1"/>
                </a:solidFill>
              </a:rPr>
              <a:t>mention à 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DCG</a:t>
            </a:r>
            <a:r>
              <a:rPr lang="fr-FR" sz="1400" dirty="0">
                <a:solidFill>
                  <a:schemeClr val="tx1"/>
                </a:solidFill>
              </a:rPr>
              <a:t> (diplôme de comptabilité et de gestion) regroupés à </a:t>
            </a:r>
            <a:r>
              <a:rPr lang="fr-FR" sz="1400" b="1" dirty="0">
                <a:solidFill>
                  <a:schemeClr val="tx1"/>
                </a:solidFill>
              </a:rPr>
              <a:t>l’échelle nationale </a:t>
            </a:r>
          </a:p>
          <a:p>
            <a:pPr marL="285750" indent="-285750">
              <a:lnSpc>
                <a:spcPct val="150000"/>
              </a:lnSpc>
              <a:buClr>
                <a:srgbClr val="000091"/>
              </a:buClr>
              <a:buFont typeface="Wingdings" panose="05000000000000000000" pitchFamily="2" charset="2"/>
              <a:buChar char="§"/>
            </a:pPr>
            <a:r>
              <a:rPr lang="fr-FR" sz="1400" b="1" dirty="0">
                <a:solidFill>
                  <a:schemeClr val="bg1"/>
                </a:solidFill>
                <a:highlight>
                  <a:srgbClr val="0000FF"/>
                </a:highlight>
              </a:rPr>
              <a:t>Les classes prépas</a:t>
            </a:r>
            <a:r>
              <a:rPr lang="fr-FR" sz="1400" b="1" dirty="0"/>
              <a:t> </a:t>
            </a:r>
            <a:r>
              <a:rPr lang="fr-FR" sz="1400" dirty="0">
                <a:solidFill>
                  <a:schemeClr val="tx1"/>
                </a:solidFill>
              </a:rPr>
              <a:t>regroupées </a:t>
            </a:r>
            <a:r>
              <a:rPr lang="fr-FR" sz="1400" b="1" dirty="0">
                <a:solidFill>
                  <a:schemeClr val="tx1"/>
                </a:solidFill>
              </a:rPr>
              <a:t>par voie à l’échelle nationale </a:t>
            </a:r>
            <a:r>
              <a:rPr lang="fr-FR" sz="1400" b="1" u="sng" dirty="0">
                <a:solidFill>
                  <a:schemeClr val="tx1"/>
                </a:solidFill>
              </a:rPr>
              <a:t>(</a:t>
            </a:r>
            <a:r>
              <a:rPr lang="fr-FR" sz="1400" b="1" u="sng" dirty="0">
                <a:solidFill>
                  <a:srgbClr val="FF0000"/>
                </a:solidFill>
              </a:rPr>
              <a:t>spécificité de l’internat</a:t>
            </a:r>
            <a:r>
              <a:rPr lang="fr-FR" sz="1400" b="1" u="sng" dirty="0">
                <a:solidFill>
                  <a:schemeClr val="tx1"/>
                </a:solidFill>
              </a:rPr>
              <a:t>)</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EFTS</a:t>
            </a:r>
            <a:r>
              <a:rPr lang="fr-FR" sz="1400" b="1" dirty="0"/>
              <a:t> </a:t>
            </a:r>
            <a:r>
              <a:rPr lang="fr-FR" sz="1400" dirty="0">
                <a:solidFill>
                  <a:schemeClr val="tx1"/>
                </a:solidFill>
              </a:rPr>
              <a:t>(Établissement de Formation en Travail Social) regroupés par </a:t>
            </a:r>
            <a:r>
              <a:rPr lang="fr-FR" sz="1400" b="1" dirty="0">
                <a:solidFill>
                  <a:schemeClr val="tx1"/>
                </a:solidFill>
              </a:rPr>
              <a:t>diplôme d’État à l’échelle nationale </a:t>
            </a:r>
          </a:p>
          <a:p>
            <a:pPr marL="285750" indent="-285750">
              <a:spcAft>
                <a:spcPts val="0"/>
              </a:spcAft>
              <a:buClr>
                <a:srgbClr val="000091"/>
              </a:buClr>
              <a:buFont typeface="Wingdings" panose="05000000000000000000" pitchFamily="2" charset="2"/>
              <a:buChar char="§"/>
            </a:pPr>
            <a:r>
              <a:rPr lang="fr-FR" sz="1400" b="1" dirty="0">
                <a:solidFill>
                  <a:schemeClr val="bg1"/>
                </a:solidFill>
                <a:highlight>
                  <a:srgbClr val="0000FF"/>
                </a:highlight>
              </a:rPr>
              <a:t>Les DNA</a:t>
            </a:r>
            <a:r>
              <a:rPr lang="fr-FR" sz="1400" dirty="0">
                <a:solidFill>
                  <a:schemeClr val="tx1"/>
                </a:solidFill>
              </a:rPr>
              <a:t>  (diplôme national d’art) proposés par les écoles d’art du ministère de la culture regroupés par </a:t>
            </a:r>
            <a:r>
              <a:rPr lang="fr-FR" sz="1400" b="1" dirty="0">
                <a:solidFill>
                  <a:schemeClr val="tx1"/>
                </a:solidFill>
              </a:rPr>
              <a:t>mention à l’échelle nationale </a:t>
            </a:r>
          </a:p>
          <a:p>
            <a:pPr>
              <a:spcAft>
                <a:spcPts val="0"/>
              </a:spcAft>
            </a:pPr>
            <a:endParaRPr lang="fr-FR" sz="1600" dirty="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10</a:t>
            </a:fld>
            <a:endParaRPr lang="fr-FR" dirty="0">
              <a:solidFill>
                <a:schemeClr val="tx1"/>
              </a:solidFill>
            </a:endParaRPr>
          </a:p>
        </p:txBody>
      </p:sp>
      <p:sp>
        <p:nvSpPr>
          <p:cNvPr id="5" name="Rectangle à coins arrondis 4">
            <a:extLst>
              <a:ext uri="{FF2B5EF4-FFF2-40B4-BE49-F238E27FC236}">
                <a16:creationId xmlns:a16="http://schemas.microsoft.com/office/drawing/2014/main" id="{53BE7164-26CC-47DA-BC3D-1901933A1DAD}"/>
              </a:ext>
            </a:extLst>
          </p:cNvPr>
          <p:cNvSpPr/>
          <p:nvPr/>
        </p:nvSpPr>
        <p:spPr>
          <a:xfrm>
            <a:off x="4195917" y="86105"/>
            <a:ext cx="456914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2/4</a:t>
            </a:r>
          </a:p>
        </p:txBody>
      </p:sp>
    </p:spTree>
    <p:extLst>
      <p:ext uri="{BB962C8B-B14F-4D97-AF65-F5344CB8AC3E}">
        <p14:creationId xmlns:p14="http://schemas.microsoft.com/office/powerpoint/2010/main" val="1702998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600" b="1" dirty="0">
                <a:latin typeface="Arial"/>
                <a:cs typeface="Arial"/>
              </a:rPr>
              <a:t>Les formations dont </a:t>
            </a:r>
            <a:r>
              <a:rPr lang="fr-FR" sz="1600" b="1" u="sng" dirty="0">
                <a:latin typeface="Arial"/>
                <a:cs typeface="Arial"/>
              </a:rPr>
              <a:t>le nombre de sous-vœux n’est pas limité</a:t>
            </a:r>
            <a:r>
              <a:rPr lang="fr-FR" sz="1600" b="1" dirty="0">
                <a:latin typeface="Arial"/>
                <a:cs typeface="Arial"/>
              </a:rPr>
              <a:t> : </a:t>
            </a:r>
            <a:br>
              <a:rPr lang="fr-FR" sz="1600" b="1" dirty="0">
                <a:latin typeface="Arial"/>
                <a:cs typeface="Arial"/>
              </a:rPr>
            </a:br>
            <a:endParaRPr lang="fr-FR" sz="400" b="1" dirty="0">
              <a:latin typeface="Arial"/>
              <a:cs typeface="Aria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IFSI</a:t>
            </a:r>
            <a:r>
              <a:rPr lang="fr-FR" sz="1400" b="1" dirty="0"/>
              <a:t> </a:t>
            </a:r>
            <a:r>
              <a:rPr lang="fr-FR" sz="1400" dirty="0">
                <a:solidFill>
                  <a:schemeClr val="tx1"/>
                </a:solidFill>
              </a:rPr>
              <a:t>(Instituts de Formation en Soins Infirmiers) et</a:t>
            </a:r>
            <a:r>
              <a:rPr lang="fr-FR" sz="1400" dirty="0"/>
              <a:t> </a:t>
            </a:r>
            <a:r>
              <a:rPr lang="fr-FR" sz="1400" b="1" dirty="0">
                <a:solidFill>
                  <a:schemeClr val="bg1"/>
                </a:solidFill>
                <a:highlight>
                  <a:srgbClr val="0000FF"/>
                </a:highlight>
              </a:rPr>
              <a:t>les instituts d'orthophonie, orthoptie et audioprothèse</a:t>
            </a:r>
            <a:r>
              <a:rPr lang="fr-FR" sz="1400" b="1" dirty="0"/>
              <a:t> </a:t>
            </a:r>
            <a:r>
              <a:rPr lang="fr-FR" sz="1400" dirty="0">
                <a:solidFill>
                  <a:schemeClr val="tx1"/>
                </a:solidFill>
              </a:rPr>
              <a:t>regroupés à </a:t>
            </a:r>
            <a:r>
              <a:rPr lang="fr-FR" sz="1400" b="1" dirty="0">
                <a:solidFill>
                  <a:schemeClr val="tx1"/>
                </a:solidFill>
              </a:rPr>
              <a:t>l’échelle territoriale</a:t>
            </a:r>
            <a:r>
              <a:rPr lang="fr-FR" sz="1400" dirty="0">
                <a:solidFill>
                  <a:schemeClr val="tx1"/>
                </a:solidFill>
              </a:rPr>
              <a:t>. </a:t>
            </a:r>
          </a:p>
          <a:p>
            <a:pPr marL="179388" lvl="0" algn="just">
              <a:buClr>
                <a:srgbClr val="000091"/>
              </a:buClr>
            </a:pPr>
            <a:r>
              <a:rPr lang="fr-FR" sz="1400" b="1" i="1" dirty="0">
                <a:solidFill>
                  <a:schemeClr val="tx1"/>
                </a:solidFill>
              </a:rPr>
              <a:t>Rappel</a:t>
            </a:r>
            <a:r>
              <a:rPr lang="fr-FR" sz="1400" i="1" dirty="0">
                <a:solidFill>
                  <a:schemeClr val="tx1"/>
                </a:solidFill>
              </a:rPr>
              <a:t> </a:t>
            </a:r>
            <a:r>
              <a:rPr lang="fr-FR" sz="1400" b="1" i="1" dirty="0">
                <a:solidFill>
                  <a:schemeClr val="tx1"/>
                </a:solidFill>
              </a:rPr>
              <a:t>: limitation à 5 vœux multiples maximum par filière paramédicale</a:t>
            </a:r>
          </a:p>
          <a:p>
            <a:pPr marL="350838" lvl="0" indent="-171450" algn="just">
              <a:buClr>
                <a:srgbClr val="000091"/>
              </a:buClr>
              <a:buFont typeface="Wingdings" panose="05000000000000000000" pitchFamily="2" charset="2"/>
              <a:buChar char="§"/>
            </a:pPr>
            <a:endParaRPr lang="fr-FR" sz="1400" b="1" i="1" dirty="0">
              <a:solidFill>
                <a:schemeClr val="tx1"/>
              </a:solidFill>
            </a:endParaRP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écoles d'ingénieurs et de commerce/management</a:t>
            </a:r>
            <a:r>
              <a:rPr lang="fr-FR" sz="1400" b="1" dirty="0"/>
              <a:t> </a:t>
            </a:r>
            <a:r>
              <a:rPr lang="fr-FR" sz="1400" dirty="0">
                <a:solidFill>
                  <a:schemeClr val="tx1"/>
                </a:solidFill>
              </a:rPr>
              <a:t>regroupées </a:t>
            </a:r>
            <a:r>
              <a:rPr lang="fr-FR" sz="1400" b="1" dirty="0">
                <a:solidFill>
                  <a:schemeClr val="tx1"/>
                </a:solidFill>
              </a:rPr>
              <a:t>en réseau </a:t>
            </a:r>
            <a:r>
              <a:rPr lang="fr-FR" sz="1400" dirty="0">
                <a:solidFill>
                  <a:schemeClr val="tx1"/>
                </a:solidFill>
              </a:rPr>
              <a:t>et qui </a:t>
            </a:r>
            <a:r>
              <a:rPr lang="fr-FR" sz="1400" b="1" dirty="0">
                <a:solidFill>
                  <a:schemeClr val="tx1"/>
                </a:solidFill>
              </a:rPr>
              <a:t>recrutent sur concours commun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 réseau des Sciences Po / IEP</a:t>
            </a:r>
            <a:r>
              <a:rPr lang="fr-FR" sz="1400" b="1" dirty="0"/>
              <a:t> </a:t>
            </a:r>
            <a:r>
              <a:rPr lang="fr-FR" sz="1400" dirty="0">
                <a:solidFill>
                  <a:schemeClr val="tx1"/>
                </a:solidFill>
              </a:rPr>
              <a:t>(Aix, Lille, Lyon, Rennes, Saint-Germain-en-Laye, Strasbourg et Toulouse) et </a:t>
            </a:r>
            <a:r>
              <a:rPr lang="fr-FR" sz="1400" b="1" dirty="0">
                <a:solidFill>
                  <a:schemeClr val="bg1"/>
                </a:solidFill>
                <a:highlight>
                  <a:srgbClr val="0000FF"/>
                </a:highlight>
              </a:rPr>
              <a:t>Sciences Po / IEP Paris</a:t>
            </a:r>
            <a:r>
              <a:rPr lang="fr-FR" sz="1400" b="1" dirty="0"/>
              <a:t> </a:t>
            </a:r>
          </a:p>
          <a:p>
            <a:pPr marL="285750" lvl="0" indent="-285750" algn="just">
              <a:buClr>
                <a:srgbClr val="000091"/>
              </a:buClr>
              <a:buFont typeface="Wingdings" panose="05000000000000000000" pitchFamily="2" charset="2"/>
              <a:buChar char="§"/>
            </a:pPr>
            <a:r>
              <a:rPr lang="fr-FR" sz="1400" b="1" dirty="0">
                <a:solidFill>
                  <a:schemeClr val="bg1"/>
                </a:solidFill>
                <a:highlight>
                  <a:srgbClr val="0000FF"/>
                </a:highlight>
              </a:rPr>
              <a:t>Les parcours spécifiques "accès santé" (PASS) en Ile-de-France</a:t>
            </a:r>
            <a:r>
              <a:rPr lang="fr-FR" sz="1400" b="1" dirty="0"/>
              <a:t> </a:t>
            </a:r>
            <a:r>
              <a:rPr lang="fr-FR" sz="1400" dirty="0">
                <a:solidFill>
                  <a:schemeClr val="tx1"/>
                </a:solidFill>
              </a:rPr>
              <a:t>regroupés à l’échelle régionale </a:t>
            </a:r>
          </a:p>
          <a:p>
            <a:pPr marL="285750" indent="-285750" algn="just">
              <a:buClr>
                <a:srgbClr val="000091"/>
              </a:buClr>
              <a:buFont typeface="Wingdings" panose="05000000000000000000" pitchFamily="2" charset="2"/>
              <a:buChar char="§"/>
            </a:pPr>
            <a:r>
              <a:rPr lang="fr-FR" sz="1400" b="1" dirty="0">
                <a:solidFill>
                  <a:schemeClr val="bg1"/>
                </a:solidFill>
                <a:highlight>
                  <a:srgbClr val="0000FF"/>
                </a:highlight>
              </a:rPr>
              <a:t>Le concours commun des écoles nationales vétérinaires</a:t>
            </a:r>
            <a:r>
              <a:rPr lang="fr-FR" sz="1400" b="1" dirty="0"/>
              <a:t>  </a:t>
            </a:r>
            <a:r>
              <a:rPr lang="fr-FR" sz="1600" b="1" dirty="0"/>
              <a:t>  </a:t>
            </a:r>
            <a:endParaRPr lang="fr-FR" sz="16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11</a:t>
            </a:fld>
            <a:endParaRPr lang="fr-FR" dirty="0">
              <a:solidFill>
                <a:schemeClr val="tx1"/>
              </a:solidFill>
            </a:endParaRPr>
          </a:p>
        </p:txBody>
      </p:sp>
      <p:sp>
        <p:nvSpPr>
          <p:cNvPr id="5" name="Rectangle à coins arrondis 4">
            <a:extLst>
              <a:ext uri="{FF2B5EF4-FFF2-40B4-BE49-F238E27FC236}">
                <a16:creationId xmlns:a16="http://schemas.microsoft.com/office/drawing/2014/main" id="{62A84160-F316-4BAA-B184-32E0213F0652}"/>
              </a:ext>
            </a:extLst>
          </p:cNvPr>
          <p:cNvSpPr/>
          <p:nvPr/>
        </p:nvSpPr>
        <p:spPr>
          <a:xfrm>
            <a:off x="4203291" y="86105"/>
            <a:ext cx="456176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 3/4</a:t>
            </a:r>
          </a:p>
        </p:txBody>
      </p:sp>
    </p:spTree>
    <p:extLst>
      <p:ext uri="{BB962C8B-B14F-4D97-AF65-F5344CB8AC3E}">
        <p14:creationId xmlns:p14="http://schemas.microsoft.com/office/powerpoint/2010/main" val="2007359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003986"/>
            <a:ext cx="8299120"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etc.)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géographique.</a:t>
            </a:r>
            <a:r>
              <a:rPr lang="fr-FR" sz="1400" b="1" dirty="0">
                <a:solidFill>
                  <a:schemeClr val="tx1"/>
                </a:solidFill>
              </a:rPr>
              <a:t>  </a:t>
            </a:r>
            <a:r>
              <a:rPr lang="fr-FR" sz="1400" dirty="0">
                <a:solidFill>
                  <a:schemeClr val="tx1"/>
                </a:solidFill>
              </a:rPr>
              <a:t>Les lycéens peuvent faire des vœux pour les formations qui les intéressent où qu’elles soient, dans leur académie ou en dehors.</a:t>
            </a:r>
            <a:r>
              <a:rPr lang="fr-FR" sz="1400" b="1" u="sng" dirty="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a:solidFill>
                  <a:schemeClr val="bg1"/>
                </a:solidFill>
                <a:highlight>
                  <a:srgbClr val="0000FF"/>
                </a:highlight>
              </a:rPr>
              <a:t>Pour les formations non-sélectives</a:t>
            </a:r>
            <a:r>
              <a:rPr lang="fr-FR" sz="1600" b="1" dirty="0"/>
              <a:t> (licences, LPE, PPPE ou PASS)</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licence, la LPE, le PPPE 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a:solidFill>
                  <a:schemeClr val="tx1"/>
                </a:solidFill>
              </a:rPr>
              <a:t>L’appartenance ou non au 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12</a:t>
            </a:fld>
            <a:endParaRPr lang="fr-FR" dirty="0">
              <a:solidFill>
                <a:schemeClr val="tx1"/>
              </a:solidFill>
            </a:endParaRPr>
          </a:p>
        </p:txBody>
      </p:sp>
      <p:sp>
        <p:nvSpPr>
          <p:cNvPr id="8" name="Rectangle à coins arrondis 7"/>
          <p:cNvSpPr/>
          <p:nvPr/>
        </p:nvSpPr>
        <p:spPr>
          <a:xfrm>
            <a:off x="415924" y="3778936"/>
            <a:ext cx="8152889" cy="589807"/>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rgbClr val="000091"/>
                </a:solidFill>
              </a:rPr>
              <a:t>Point d’attention</a:t>
            </a:r>
            <a:r>
              <a:rPr lang="fr-FR" sz="1300" b="1" kern="0" dirty="0">
                <a:solidFill>
                  <a:srgbClr val="000091"/>
                </a:solidFill>
              </a:rPr>
              <a:t> </a:t>
            </a:r>
            <a:r>
              <a:rPr lang="fr-FR" sz="1300" kern="0" dirty="0">
                <a:solidFill>
                  <a:srgbClr val="000091"/>
                </a:solidFill>
              </a:rPr>
              <a:t>: pour les licences, les statistiques sur l’admission des lycéens de terminale au cours des 3 années passées (rubrique « Visualiser les chiffres d’accès à la formation ») sont celles des candidats qui étaient prioritaires pour le secteur de recrutement de la licence.</a:t>
            </a:r>
          </a:p>
        </p:txBody>
      </p:sp>
      <p:sp>
        <p:nvSpPr>
          <p:cNvPr id="9" name="Rectangle à coins arrondis 6">
            <a:extLst>
              <a:ext uri="{FF2B5EF4-FFF2-40B4-BE49-F238E27FC236}">
                <a16:creationId xmlns:a16="http://schemas.microsoft.com/office/drawing/2014/main" id="{5F489E9A-36B8-424A-9894-FF3A1C924BE4}"/>
              </a:ext>
            </a:extLst>
          </p:cNvPr>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accessibles sur l’ensemble du territoire Quelle priorité géographique sur Parcoursup ? 1/2</a:t>
            </a:r>
          </a:p>
        </p:txBody>
      </p:sp>
    </p:spTree>
    <p:extLst>
      <p:ext uri="{BB962C8B-B14F-4D97-AF65-F5344CB8AC3E}">
        <p14:creationId xmlns:p14="http://schemas.microsoft.com/office/powerpoint/2010/main" val="327653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5299" y="1010613"/>
            <a:ext cx="8269757"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495300" y="1270181"/>
            <a:ext cx="8198312" cy="3513319"/>
          </a:xfrm>
        </p:spPr>
        <p:txBody>
          <a:bodyPr/>
          <a:lstStyle/>
          <a:p>
            <a:pPr marL="0" lvl="1" indent="0">
              <a:spcBef>
                <a:spcPts val="0"/>
              </a:spcBef>
              <a:spcAft>
                <a:spcPts val="0"/>
              </a:spcAft>
              <a:buNone/>
              <a:defRPr/>
            </a:pPr>
            <a:endParaRPr lang="fr-FR" sz="1600" dirty="0">
              <a:solidFill>
                <a:srgbClr val="0C5076"/>
              </a:solidFill>
            </a:endParaRP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Jusqu’à 10 vœux en apprentissage</a:t>
            </a:r>
            <a:r>
              <a:rPr lang="fr-FR" sz="1400" dirty="0">
                <a:solidFill>
                  <a:schemeClr val="tx1"/>
                </a:solidFill>
              </a:rPr>
              <a:t>, en plus des 10 autres vœux autorisés</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Pas de date limite pour formuler des vœux en apprentissage</a:t>
            </a:r>
            <a:r>
              <a:rPr lang="fr-FR" sz="1400" b="1" dirty="0"/>
              <a:t> </a:t>
            </a:r>
            <a:r>
              <a:rPr lang="fr-FR" sz="1400" dirty="0">
                <a:solidFill>
                  <a:schemeClr val="tx1"/>
                </a:solidFill>
              </a:rPr>
              <a:t>(pour la majorité des formations en apprentissage)</a:t>
            </a:r>
          </a:p>
          <a:p>
            <a:pPr marL="285750" indent="-285750">
              <a:lnSpc>
                <a:spcPct val="150000"/>
              </a:lnSpc>
              <a:buClr>
                <a:srgbClr val="0000FF"/>
              </a:buClr>
              <a:buFont typeface="Wingdings" panose="05000000000000000000" pitchFamily="2" charset="2"/>
              <a:buChar char="q"/>
            </a:pPr>
            <a:r>
              <a:rPr lang="fr-FR" sz="1400" b="1" dirty="0">
                <a:solidFill>
                  <a:schemeClr val="bg1"/>
                </a:solidFill>
                <a:highlight>
                  <a:srgbClr val="0000FF"/>
                </a:highlight>
              </a:rPr>
              <a:t>Une rubrique spécifique dans votre dossier pour vos vœux en apprentissage</a:t>
            </a:r>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dirty="0"/>
          </a:p>
        </p:txBody>
      </p:sp>
      <p:sp>
        <p:nvSpPr>
          <p:cNvPr id="4" name="Rectangle à coins arrondis 3"/>
          <p:cNvSpPr/>
          <p:nvPr/>
        </p:nvSpPr>
        <p:spPr>
          <a:xfrm>
            <a:off x="636636" y="3116505"/>
            <a:ext cx="7688214" cy="9144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b="1" u="sng" dirty="0">
                <a:solidFill>
                  <a:srgbClr val="000091"/>
                </a:solidFill>
              </a:rPr>
              <a:t>Rappel</a:t>
            </a:r>
            <a:r>
              <a:rPr lang="fr-FR" sz="1400" b="1" kern="0" dirty="0">
                <a:solidFill>
                  <a:srgbClr val="000091"/>
                </a:solidFill>
              </a:rPr>
              <a:t> </a:t>
            </a:r>
          </a:p>
          <a:p>
            <a:pPr marL="0" lvl="1" defTabSz="457200">
              <a:lnSpc>
                <a:spcPct val="90000"/>
              </a:lnSpc>
              <a:buSzPct val="100000"/>
              <a:defRPr/>
            </a:pPr>
            <a:r>
              <a:rPr lang="fr-FR" sz="1200" kern="0" dirty="0">
                <a:solidFill>
                  <a:srgbClr val="000091"/>
                </a:solidFill>
              </a:rPr>
              <a:t>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200" kern="0" dirty="0">
                <a:solidFill>
                  <a:srgbClr val="000091"/>
                </a:solidFill>
              </a:rPr>
              <a:t>Retrouvez des conseils pour trouver un employeur sur parcoursup.gouv.fr  </a:t>
            </a: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pour des formations en apprentissage</a:t>
            </a:r>
          </a:p>
        </p:txBody>
      </p:sp>
    </p:spTree>
    <p:extLst>
      <p:ext uri="{BB962C8B-B14F-4D97-AF65-F5344CB8AC3E}">
        <p14:creationId xmlns:p14="http://schemas.microsoft.com/office/powerpoint/2010/main" val="1353765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16/01/2026</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14</a:t>
            </a:fld>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89504"/>
            <a:ext cx="8424000" cy="447614"/>
          </a:xfrm>
        </p:spPr>
        <p:txBody>
          <a:bodyPr/>
          <a:lstStyle/>
          <a:p>
            <a:r>
              <a:rPr lang="fr-FR" sz="2200" dirty="0"/>
              <a:t>Finaliser son dossier et confirmer ses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600" b="1" dirty="0"/>
              <a:t>Pour que les vœux saisis deviennent définitifs sur Parcoursup, les candidats doivent obligatoirement :</a:t>
            </a:r>
            <a:endParaRPr lang="fr-FR" sz="1600" dirty="0"/>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autres projets »</a:t>
            </a: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Lettre de motivation par vœu </a:t>
            </a:r>
            <a:r>
              <a:rPr lang="fr-FR" sz="1400" b="1" dirty="0">
                <a:solidFill>
                  <a:schemeClr val="tx1"/>
                </a:solidFill>
              </a:rPr>
              <a:t>uniquement lorsque la formation l’a demandée</a:t>
            </a:r>
            <a:endParaRPr lang="fr-FR" sz="14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pièces complémentaires demandées par certaines formations</a:t>
            </a:r>
            <a:endParaRPr lang="fr-FR" sz="14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400" dirty="0">
                <a:solidFill>
                  <a:schemeClr val="tx1"/>
                </a:solidFill>
              </a:rPr>
              <a:t>rubrique « activités et centres d’intérêt » (facultative)</a:t>
            </a:r>
            <a:endParaRPr lang="fr-FR" sz="1400" dirty="0">
              <a:solidFill>
                <a:schemeClr val="tx1"/>
              </a:solidFill>
              <a:cs typeface="Arial"/>
            </a:endParaRPr>
          </a:p>
          <a:p>
            <a:pPr marL="342900" lvl="0" indent="-342900" defTabSz="457200">
              <a:spcBef>
                <a:spcPct val="20000"/>
              </a:spcBef>
              <a:spcAft>
                <a:spcPts val="0"/>
              </a:spcAft>
              <a:buClr>
                <a:srgbClr val="FF0000"/>
              </a:buClr>
              <a:buSzPct val="100000"/>
              <a:buFont typeface="Wingdings" panose="05000000000000000000" pitchFamily="2" charset="2"/>
              <a:buChar char="q"/>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15</a:t>
            </a:fld>
            <a:endParaRPr lang="fr-FR" dirty="0">
              <a:solidFill>
                <a:schemeClr val="tx1"/>
              </a:solidFill>
            </a:endParaRPr>
          </a:p>
        </p:txBody>
      </p:sp>
      <p:sp>
        <p:nvSpPr>
          <p:cNvPr id="7" name="Rectangle à coins arrondis 6"/>
          <p:cNvSpPr/>
          <p:nvPr/>
        </p:nvSpPr>
        <p:spPr>
          <a:xfrm>
            <a:off x="1174750" y="3705969"/>
            <a:ext cx="6907481" cy="720080"/>
          </a:xfrm>
          <a:prstGeom prst="roundRect">
            <a:avLst/>
          </a:prstGeom>
          <a:solidFill>
            <a:srgbClr val="FFC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1er avril 2026 (23h59 -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4018935" y="86105"/>
            <a:ext cx="47461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Finaliser son dossier et confirmer ses vœux jusqu’au 1er avril 2026 inclus</a:t>
            </a:r>
          </a:p>
        </p:txBody>
      </p:sp>
    </p:spTree>
    <p:extLst>
      <p:ext uri="{BB962C8B-B14F-4D97-AF65-F5344CB8AC3E}">
        <p14:creationId xmlns:p14="http://schemas.microsoft.com/office/powerpoint/2010/main" val="2850462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1066268"/>
            <a:ext cx="8249318" cy="720000"/>
          </a:xfrm>
        </p:spPr>
        <p:txBody>
          <a:bodyPr/>
          <a:lstStyle/>
          <a:p>
            <a:r>
              <a:rPr lang="fr-FR" sz="2200" dirty="0"/>
              <a:t>La rubrique « autres projets »</a:t>
            </a:r>
          </a:p>
        </p:txBody>
      </p:sp>
      <p:sp>
        <p:nvSpPr>
          <p:cNvPr id="3" name="Espace réservé du contenu 2"/>
          <p:cNvSpPr>
            <a:spLocks noGrp="1"/>
          </p:cNvSpPr>
          <p:nvPr>
            <p:ph sz="quarter" idx="4294967295"/>
          </p:nvPr>
        </p:nvSpPr>
        <p:spPr>
          <a:xfrm>
            <a:off x="533400" y="1483807"/>
            <a:ext cx="8231656" cy="3240360"/>
          </a:xfrm>
        </p:spPr>
        <p:txBody>
          <a:bodyPr/>
          <a:lstStyle/>
          <a:p>
            <a:pPr>
              <a:defRPr/>
            </a:pPr>
            <a:r>
              <a:rPr lang="fr-FR" sz="1600" b="1" dirty="0"/>
              <a:t>Rubrique obligatoire dans laquelle le candidat indique </a:t>
            </a:r>
            <a:r>
              <a:rPr lang="fr-FR" sz="1600" b="1" dirty="0">
                <a:solidFill>
                  <a:schemeClr val="bg1"/>
                </a:solidFill>
                <a:highlight>
                  <a:srgbClr val="0000FF"/>
                </a:highlight>
              </a:rPr>
              <a:t>s’il souhaite candidater dans des formations hors Parcoursup</a:t>
            </a:r>
            <a:r>
              <a:rPr lang="fr-FR" sz="1600" dirty="0">
                <a:highlight>
                  <a:srgbClr val="0000FF"/>
                </a:highlight>
              </a:rPr>
              <a:t> </a:t>
            </a:r>
            <a:r>
              <a:rPr lang="fr-FR" sz="1600" b="1" dirty="0">
                <a:solidFill>
                  <a:schemeClr val="bg1"/>
                </a:solidFill>
                <a:highlight>
                  <a:srgbClr val="0000FF"/>
                </a:highlight>
              </a:rPr>
              <a:t>ou s’il a des projets professionnels ou personnels, en dehors de la plateforme.</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16</a:t>
            </a:fld>
            <a:endParaRPr lang="fr-FR" dirty="0"/>
          </a:p>
        </p:txBody>
      </p:sp>
      <p:sp>
        <p:nvSpPr>
          <p:cNvPr id="7" name="Rectangle à coins arrondis 6"/>
          <p:cNvSpPr/>
          <p:nvPr/>
        </p:nvSpPr>
        <p:spPr>
          <a:xfrm>
            <a:off x="551937" y="2595987"/>
            <a:ext cx="8166613" cy="1185615"/>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solidFill>
                  <a:srgbClr val="000091"/>
                </a:solidFill>
              </a:rPr>
              <a:t>À noter</a:t>
            </a:r>
          </a:p>
          <a:p>
            <a:r>
              <a:rPr lang="fr-FR" sz="1400" dirty="0">
                <a:solidFill>
                  <a:srgbClr val="000091"/>
                </a:solidFill>
              </a:rPr>
              <a:t>Ces informations sont confidentielles et ne sont pas transmises aux formations. Elles permettent simplement de mieux suivre les candidats durant la procédure et de mieux analyser leurs motivations et besoins.</a:t>
            </a: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339145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stages / job, pratiques culturelles ou sportives, etc.)</a:t>
            </a: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sportif, service civique ou SNU, cordées de la réussite, etc.</a:t>
            </a: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17</a:t>
            </a:fld>
            <a:endParaRPr lang="fr-FR" dirty="0">
              <a:solidFill>
                <a:schemeClr val="tx1"/>
              </a:solidFill>
            </a:endParaRPr>
          </a:p>
        </p:txBody>
      </p:sp>
      <p:sp>
        <p:nvSpPr>
          <p:cNvPr id="7" name="Rectangle à coins arrondis 6"/>
          <p:cNvSpPr/>
          <p:nvPr/>
        </p:nvSpPr>
        <p:spPr>
          <a:xfrm>
            <a:off x="335413" y="3330013"/>
            <a:ext cx="8478465" cy="843558"/>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solidFill>
                  <a:srgbClr val="000091"/>
                </a:solidFill>
              </a:rPr>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31264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900000"/>
            <a:ext cx="8326799" cy="720000"/>
          </a:xfrm>
        </p:spPr>
        <p:txBody>
          <a:bodyPr/>
          <a:lstStyle/>
          <a:p>
            <a:r>
              <a:rPr lang="fr-FR" sz="2200" dirty="0"/>
              <a:t>L’attestation de passation du questionnaire pour les vœux en licence de Droit</a:t>
            </a:r>
          </a:p>
        </p:txBody>
      </p:sp>
      <p:sp>
        <p:nvSpPr>
          <p:cNvPr id="3" name="Espace réservé du contenu 2"/>
          <p:cNvSpPr>
            <a:spLocks noGrp="1"/>
          </p:cNvSpPr>
          <p:nvPr>
            <p:ph sz="quarter" idx="4294967295"/>
          </p:nvPr>
        </p:nvSpPr>
        <p:spPr>
          <a:xfrm>
            <a:off x="457199" y="1620000"/>
            <a:ext cx="8435282" cy="3183998"/>
          </a:xfrm>
        </p:spPr>
        <p:txBody>
          <a:bodyPr/>
          <a:lstStyle/>
          <a:p>
            <a:pPr>
              <a:defRPr/>
            </a:pPr>
            <a:r>
              <a:rPr lang="fr-FR" sz="1600" b="1" dirty="0"/>
              <a:t>Obligatoire pour les candidats qui formulent des vœux en Licence de Droit :</a:t>
            </a:r>
          </a:p>
          <a:p>
            <a:pPr>
              <a:defRPr/>
            </a:pPr>
            <a:r>
              <a:rPr lang="fr-FR" sz="1600" b="1" dirty="0">
                <a:solidFill>
                  <a:schemeClr val="bg1"/>
                </a:solidFill>
                <a:highlight>
                  <a:srgbClr val="0000FF"/>
                </a:highlight>
              </a:rPr>
              <a:t>Un questionnaire en ligne sur le site Avenirs de l’Onisep :</a:t>
            </a:r>
            <a:endParaRPr lang="fr-FR" sz="1400" b="1" dirty="0">
              <a:solidFill>
                <a:schemeClr val="bg1"/>
              </a:solidFill>
              <a:highlight>
                <a:srgbClr val="0000FF"/>
              </a:highlight>
            </a:endParaRPr>
          </a:p>
          <a:p>
            <a:pPr>
              <a:defRPr/>
            </a:pPr>
            <a:r>
              <a:rPr lang="fr-FR" sz="1600" dirty="0">
                <a:solidFill>
                  <a:schemeClr val="tx1"/>
                </a:solidFill>
                <a:sym typeface="Wingdings" panose="05000000000000000000" pitchFamily="2" charset="2"/>
              </a:rPr>
              <a:t>Accessible (</a:t>
            </a:r>
            <a:r>
              <a:rPr lang="fr-FR" sz="1600" b="1" dirty="0">
                <a:solidFill>
                  <a:schemeClr val="tx1"/>
                </a:solidFill>
                <a:sym typeface="Wingdings" panose="05000000000000000000" pitchFamily="2" charset="2"/>
              </a:rPr>
              <a:t>à partir du </a:t>
            </a:r>
            <a:r>
              <a:rPr lang="fr-FR" sz="1600" b="1" dirty="0">
                <a:solidFill>
                  <a:srgbClr val="FF0000"/>
                </a:solidFill>
                <a:sym typeface="Wingdings" panose="05000000000000000000" pitchFamily="2" charset="2"/>
              </a:rPr>
              <a:t>19 janvier 2026</a:t>
            </a:r>
            <a:r>
              <a:rPr lang="fr-FR" sz="1600" dirty="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a:solidFill>
                  <a:schemeClr val="tx1"/>
                </a:solidFill>
              </a:rPr>
              <a:t>Pour avoir un aperçu des connaissances et des compétences à mobiliser dans la formation demandée ;</a:t>
            </a:r>
          </a:p>
          <a:p>
            <a:pPr>
              <a:defRPr/>
            </a:pPr>
            <a:r>
              <a:rPr lang="fr-FR" sz="1600" dirty="0">
                <a:solidFill>
                  <a:schemeClr val="tx1"/>
                </a:solidFill>
                <a:sym typeface="Wingdings" panose="05000000000000000000" pitchFamily="2" charset="2"/>
              </a:rPr>
              <a:t> </a:t>
            </a:r>
            <a:r>
              <a:rPr lang="fr-FR" sz="1600" dirty="0">
                <a:solidFill>
                  <a:schemeClr val="tx1"/>
                </a:solidFill>
              </a:rPr>
              <a:t>Les résultats n'appartiennent qu’au seul candidat : </a:t>
            </a:r>
            <a:r>
              <a:rPr lang="fr-FR" sz="1600" b="1" dirty="0">
                <a:solidFill>
                  <a:schemeClr val="tx1"/>
                </a:solidFill>
              </a:rPr>
              <a:t>pas de transmission aux universités.</a:t>
            </a:r>
            <a:endParaRPr lang="fr-FR" sz="900" b="1" dirty="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est à joindre à son dossier Parcoursup avant le 1</a:t>
            </a:r>
            <a:r>
              <a:rPr lang="fr-FR" sz="1600" b="1" baseline="30000" dirty="0"/>
              <a:t>er</a:t>
            </a:r>
            <a:r>
              <a:rPr lang="fr-FR" sz="1600" b="1" dirty="0"/>
              <a:t> avril 2026 23h59 (heure de Paris).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18</a:t>
            </a:fld>
            <a:endParaRPr lang="fr-FR" dirty="0">
              <a:solidFill>
                <a:schemeClr val="tx1"/>
              </a:solidFill>
            </a:endParaRPr>
          </a:p>
        </p:txBody>
      </p:sp>
      <p:sp>
        <p:nvSpPr>
          <p:cNvPr id="8" name="Rectangle à coins arrondis 7"/>
          <p:cNvSpPr/>
          <p:nvPr/>
        </p:nvSpPr>
        <p:spPr>
          <a:xfrm>
            <a:off x="4092677" y="86105"/>
            <a:ext cx="467237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Finaliser son dossier et confirmer ses vœux jusqu’au 1er avril 2026 inclus</a:t>
            </a:r>
          </a:p>
        </p:txBody>
      </p:sp>
    </p:spTree>
    <p:extLst>
      <p:ext uri="{BB962C8B-B14F-4D97-AF65-F5344CB8AC3E}">
        <p14:creationId xmlns:p14="http://schemas.microsoft.com/office/powerpoint/2010/main" val="1790663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84200" y="915566"/>
            <a:ext cx="8208631" cy="3788052"/>
          </a:xfrm>
        </p:spPr>
        <p:txBody>
          <a:bodyPr/>
          <a:lstStyle/>
          <a:p>
            <a:pPr lvl="0" algn="just"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400" dirty="0">
                <a:solidFill>
                  <a:schemeClr val="tx1"/>
                </a:solidFill>
              </a:rPr>
              <a:t>possibilité de suspendre temporairement une formation afin d’acquérir une expérience utile pour son projet de formation (partir à l’étranger, réaliser un projet associatif, entrepreneurial etc…)</a:t>
            </a:r>
          </a:p>
          <a:p>
            <a:pPr lvl="0" algn="just" defTabSz="457200">
              <a:spcBef>
                <a:spcPct val="20000"/>
              </a:spcBef>
              <a:spcAft>
                <a:spcPts val="0"/>
              </a:spcAft>
              <a:buClr>
                <a:srgbClr val="FF0000"/>
              </a:buClr>
              <a:buSzPct val="100000"/>
            </a:pPr>
            <a:endParaRPr lang="fr-FR" sz="800" dirty="0">
              <a:solidFill>
                <a:schemeClr val="tx1"/>
              </a:solidFill>
            </a:endParaRPr>
          </a:p>
          <a:p>
            <a:pPr algn="just" defTabSz="457200">
              <a:spcBef>
                <a:spcPct val="20000"/>
              </a:spcBef>
              <a:spcAft>
                <a:spcPts val="0"/>
              </a:spcAft>
              <a:buClr>
                <a:srgbClr val="FF0000"/>
              </a:buClr>
              <a:buSzPct val="100000"/>
            </a:pPr>
            <a:r>
              <a:rPr lang="fr-FR" sz="1400" b="1" u="sng" dirty="0">
                <a:solidFill>
                  <a:srgbClr val="FF0000"/>
                </a:solidFill>
              </a:rPr>
              <a:t>Nouveauté 2026 : </a:t>
            </a:r>
            <a:r>
              <a:rPr lang="fr-FR" sz="1400" b="1" dirty="0">
                <a:solidFill>
                  <a:srgbClr val="FF0000"/>
                </a:solidFill>
              </a:rPr>
              <a:t>le service national prend la forme d’une césure pour ceux qui poursuivent des études supérieures. Attention, </a:t>
            </a:r>
            <a:r>
              <a:rPr lang="fr-FR" sz="1400" b="1" u="sng" dirty="0">
                <a:solidFill>
                  <a:srgbClr val="FF0000"/>
                </a:solidFill>
              </a:rPr>
              <a:t>la candidature au SNV se fait d’abord auprès des Armées</a:t>
            </a:r>
            <a:endParaRPr lang="fr-FR" sz="1400" b="1" u="sng" dirty="0">
              <a:solidFill>
                <a:srgbClr val="FF0000"/>
              </a:solidFill>
              <a:cs typeface="Arial"/>
            </a:endParaRPr>
          </a:p>
          <a:p>
            <a:pPr lvl="0" defTabSz="457200">
              <a:spcBef>
                <a:spcPct val="20000"/>
              </a:spcBef>
              <a:spcAft>
                <a:spcPts val="0"/>
              </a:spcAft>
              <a:buClr>
                <a:srgbClr val="FF0000"/>
              </a:buClr>
              <a:buSzPct val="100000"/>
            </a:pPr>
            <a:endParaRPr lang="fr-FR" sz="400" dirty="0">
              <a:solidFill>
                <a:schemeClr val="tx1"/>
              </a:solidFill>
            </a:endParaRPr>
          </a:p>
          <a:p>
            <a:pPr marL="446088" lvl="1" indent="-268288" defTabSz="457200">
              <a:spcBef>
                <a:spcPts val="300"/>
              </a:spcBef>
              <a:spcAft>
                <a:spcPts val="300"/>
              </a:spcAft>
              <a:buClr>
                <a:srgbClr val="FF0000"/>
              </a:buClr>
              <a:buFont typeface="Arial-ItalicMT" charset="0"/>
              <a:buChar char="&gt;"/>
            </a:pPr>
            <a:r>
              <a:rPr lang="fr-FR" sz="1250" b="1" dirty="0"/>
              <a:t>Durée la césure : </a:t>
            </a:r>
            <a:r>
              <a:rPr lang="fr-FR" sz="1250" dirty="0">
                <a:solidFill>
                  <a:schemeClr val="tx1"/>
                </a:solidFill>
              </a:rPr>
              <a:t>d’un semestre à une année universitaire ; 10 mois pour le Service national</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Demande de césure à signaler sur Parcoursup</a:t>
            </a:r>
            <a:r>
              <a:rPr lang="fr-FR" sz="1250" b="1" dirty="0">
                <a:solidFill>
                  <a:schemeClr val="tx1"/>
                </a:solidFill>
              </a:rPr>
              <a:t> </a:t>
            </a:r>
            <a:r>
              <a:rPr lang="fr-FR" sz="1250" dirty="0">
                <a:solidFill>
                  <a:schemeClr val="tx1"/>
                </a:solidFill>
              </a:rPr>
              <a:t>(en cochant la ou les case(s) « césure pour un projet personnel/professionnel » et/ou « césure pour réaliser le service national »)</a:t>
            </a:r>
          </a:p>
          <a:p>
            <a:pPr marL="446088" lvl="1" indent="-268288" defTabSz="457200">
              <a:spcBef>
                <a:spcPts val="300"/>
              </a:spcBef>
              <a:spcAft>
                <a:spcPts val="300"/>
              </a:spcAft>
              <a:buClr>
                <a:srgbClr val="FF0000"/>
              </a:buClr>
              <a:buFont typeface="Arial-ItalicMT" charset="0"/>
              <a:buChar char="&gt;"/>
            </a:pPr>
            <a:r>
              <a:rPr lang="fr-FR" sz="1250" b="1" dirty="0"/>
              <a:t>L’établissement prend connaissance de la demande de césure après que le lycéen a accepté définitivement la proposition d’admission &gt; </a:t>
            </a:r>
            <a:r>
              <a:rPr lang="fr-FR" sz="1250" dirty="0">
                <a:solidFill>
                  <a:schemeClr val="tx1"/>
                </a:solidFill>
              </a:rPr>
              <a:t>Le lycéen contacte la formation pour s’y inscrire et savoir comment déposer sa demande de césure</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solidFill>
                  <a:srgbClr val="FF0000"/>
                </a:solidFill>
              </a:rPr>
              <a:t>Sauf pour la « césure pour réaliser le Service national »</a:t>
            </a:r>
            <a:r>
              <a:rPr lang="fr-FR" sz="1250" b="1" dirty="0"/>
              <a:t>, la césure n’est pas accordée de droit</a:t>
            </a:r>
            <a:r>
              <a:rPr lang="fr-FR" sz="1250" dirty="0">
                <a:solidFill>
                  <a:schemeClr val="tx1"/>
                </a:solidFill>
              </a:rPr>
              <a:t> : une lettre de motivation précisant les objectifs et le projet envisagés pour cette césure doit être adressée au président ou directeur de l’établissement</a:t>
            </a:r>
            <a:endParaRPr lang="fr-FR" sz="1250" dirty="0">
              <a:solidFill>
                <a:schemeClr val="tx1"/>
              </a:solidFill>
              <a:cs typeface="Arial"/>
            </a:endParaRPr>
          </a:p>
          <a:p>
            <a:pPr marL="446088" lvl="1" indent="-268288" defTabSz="457200">
              <a:spcBef>
                <a:spcPts val="300"/>
              </a:spcBef>
              <a:spcAft>
                <a:spcPts val="300"/>
              </a:spcAft>
              <a:buClr>
                <a:srgbClr val="FF0000"/>
              </a:buClr>
              <a:buFont typeface="Arial-ItalicMT" charset="0"/>
              <a:buChar char="&gt;"/>
            </a:pPr>
            <a:r>
              <a:rPr lang="fr-FR" sz="1250" b="1" dirty="0"/>
              <a:t>À l’issue de la césure, l’étudiant pourra réintégrer la formation s’il le souhaite sans repasser par Parcoursup ; il peut aussi candidater sur Parcoursup en valorisant son expérience</a:t>
            </a:r>
            <a:endParaRPr lang="fr-FR" sz="125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19</a:t>
            </a:fld>
            <a:endParaRPr lang="fr-FR" dirty="0">
              <a:solidFill>
                <a:schemeClr val="tx1"/>
              </a:solidFill>
            </a:endParaRPr>
          </a:p>
        </p:txBody>
      </p:sp>
      <p:sp>
        <p:nvSpPr>
          <p:cNvPr id="7" name="Rectangle à coins arrondis 6"/>
          <p:cNvSpPr/>
          <p:nvPr/>
        </p:nvSpPr>
        <p:spPr>
          <a:xfrm>
            <a:off x="3408217" y="130350"/>
            <a:ext cx="4966855"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Faire le choix d’une césure : projet personnel, professionnel ou Service national</a:t>
            </a:r>
          </a:p>
        </p:txBody>
      </p:sp>
    </p:spTree>
    <p:extLst>
      <p:ext uri="{BB962C8B-B14F-4D97-AF65-F5344CB8AC3E}">
        <p14:creationId xmlns:p14="http://schemas.microsoft.com/office/powerpoint/2010/main" val="2944677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16/01/2026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2</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indent="-285750" algn="l" defTabSz="457200">
              <a:spcBef>
                <a:spcPct val="20000"/>
              </a:spcBef>
              <a:buClr>
                <a:srgbClr val="FF0000"/>
              </a:buClr>
              <a:buSzPct val="100000"/>
              <a:buFont typeface="Wingdings" panose="05000000000000000000" pitchFamily="2" charset="2"/>
              <a:buChar char="q"/>
              <a:defRPr/>
            </a:pPr>
            <a:r>
              <a:rPr lang="fr-FR" sz="1400" dirty="0">
                <a:solidFill>
                  <a:schemeClr val="bg1"/>
                </a:solidFill>
                <a:highlight>
                  <a:srgbClr val="0000FF"/>
                </a:highlight>
              </a:rPr>
              <a:t>La rubrique Activités et centres d’intérêt </a:t>
            </a:r>
            <a:r>
              <a:rPr lang="fr-FR" sz="1400" b="0" dirty="0">
                <a:solidFill>
                  <a:schemeClr val="accent1"/>
                </a:solidFill>
              </a:rPr>
              <a:t> </a:t>
            </a:r>
            <a:r>
              <a:rPr lang="fr-FR" sz="1400" b="0" dirty="0">
                <a:solidFill>
                  <a:schemeClr val="tx1"/>
                </a:solidFill>
              </a:rPr>
              <a:t>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285750" lvl="0" indent="-285750" algn="l" defTabSz="457200">
              <a:spcBef>
                <a:spcPct val="20000"/>
              </a:spcBef>
              <a:buClr>
                <a:srgbClr val="FF0000"/>
              </a:buClr>
              <a:buSzPct val="100000"/>
              <a:buFont typeface="Wingdings" panose="05000000000000000000" pitchFamily="2" charset="2"/>
              <a:buChar char="q"/>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a:t>
            </a:r>
            <a:r>
              <a:rPr lang="fr-FR" sz="1400" b="0" dirty="0">
                <a:solidFill>
                  <a:schemeClr val="tx1"/>
                </a:solidFill>
              </a:rPr>
              <a:t>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tx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l"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a:t>
            </a:r>
            <a:r>
              <a:rPr lang="fr-FR" sz="1400" b="0" dirty="0">
                <a:solidFill>
                  <a:schemeClr val="tx1"/>
                </a:solidFill>
              </a:rPr>
              <a:t>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Wingdings" panose="05000000000000000000" pitchFamily="2" charset="2"/>
              <a:buChar char="q"/>
              <a:defRPr/>
            </a:pPr>
            <a:r>
              <a:rPr lang="fr-FR" sz="1400" b="1" dirty="0">
                <a:solidFill>
                  <a:schemeClr val="bg1"/>
                </a:solidFill>
                <a:highlight>
                  <a:srgbClr val="0000FF"/>
                </a:highlight>
              </a:rPr>
              <a:t>Les bulletins scolaires et notes du baccalauréat : </a:t>
            </a:r>
          </a:p>
          <a:p>
            <a:pPr lvl="1"/>
            <a:r>
              <a:rPr lang="fr-FR" sz="1400" b="1" dirty="0">
                <a:solidFill>
                  <a:schemeClr val="tx1"/>
                </a:solidFill>
              </a:rPr>
              <a:t>De l’année de première </a:t>
            </a:r>
            <a:r>
              <a:rPr lang="fr-FR" sz="1400" dirty="0">
                <a:solidFill>
                  <a:schemeClr val="tx1"/>
                </a:solidFill>
              </a:rPr>
              <a:t>: bulletins scolaires et notes des épreuves anticipées de français et celles au titre du contrôle continu du baccalauréat (pour les lycéens généraux et technologiques)</a:t>
            </a:r>
          </a:p>
          <a:p>
            <a:pPr lvl="1">
              <a:spcAft>
                <a:spcPts val="1200"/>
              </a:spcAft>
            </a:pPr>
            <a:r>
              <a:rPr lang="fr-FR" sz="1400" b="1" dirty="0">
                <a:solidFill>
                  <a:schemeClr val="tx1"/>
                </a:solidFill>
              </a:rPr>
              <a:t>De l’année de terminale </a:t>
            </a:r>
            <a:r>
              <a:rPr lang="fr-FR" sz="1400" dirty="0">
                <a:solidFill>
                  <a:schemeClr val="tx1"/>
                </a:solidFill>
              </a:rPr>
              <a:t>: bulletins scolaires des 1er et 2e trimestres (ou 1</a:t>
            </a:r>
            <a:r>
              <a:rPr lang="fr-FR" sz="1400" baseline="30000" dirty="0">
                <a:solidFill>
                  <a:schemeClr val="tx1"/>
                </a:solidFill>
              </a:rPr>
              <a:t>er</a:t>
            </a:r>
            <a:r>
              <a:rPr lang="fr-FR" sz="1400" dirty="0">
                <a:solidFill>
                  <a:schemeClr val="tx1"/>
                </a:solidFill>
              </a:rPr>
              <a:t> semestre)</a:t>
            </a:r>
          </a:p>
          <a:p>
            <a:pPr marL="285750" lvl="0" indent="-285750" defTabSz="457200">
              <a:spcBef>
                <a:spcPts val="600"/>
              </a:spcBef>
              <a:spcAft>
                <a:spcPts val="0"/>
              </a:spcAft>
              <a:buClr>
                <a:srgbClr val="FF0000"/>
              </a:buClr>
              <a:buSzPct val="100000"/>
              <a:buFont typeface="Wingdings" panose="05000000000000000000" pitchFamily="2" charset="2"/>
              <a:buChar char="q"/>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parcours en sections européennes ou binationales ou bac français international (BFI)</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participation aux cordées de la réussite</a:t>
            </a:r>
          </a:p>
          <a:p>
            <a:pPr marL="463550" lvl="0" indent="-285750" defTabSz="457200">
              <a:spcBef>
                <a:spcPts val="600"/>
              </a:spcBef>
              <a:spcAft>
                <a:spcPts val="0"/>
              </a:spcAft>
              <a:buSzPct val="100000"/>
              <a:buFont typeface="Arial" panose="020B0604020202020204" pitchFamily="34" charset="0"/>
              <a:buChar char="•"/>
              <a:defRPr/>
            </a:pPr>
            <a:r>
              <a:rPr lang="fr-FR" sz="1400" dirty="0">
                <a:solidFill>
                  <a:srgbClr val="000000"/>
                </a:solidFill>
              </a:rPr>
              <a:t>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20</a:t>
            </a:fld>
            <a:endParaRPr lang="fr-FR" dirty="0">
              <a:solidFill>
                <a:schemeClr val="tx1"/>
              </a:solidFill>
            </a:endParaRPr>
          </a:p>
        </p:txBody>
      </p:sp>
      <p:sp>
        <p:nvSpPr>
          <p:cNvPr id="6" name="Rectangle à coins arrondis 5"/>
          <p:cNvSpPr/>
          <p:nvPr/>
        </p:nvSpPr>
        <p:spPr>
          <a:xfrm>
            <a:off x="4143771" y="127136"/>
            <a:ext cx="454512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éléments constitutifs de votre dossier :  bulletins scolaires</a:t>
            </a:r>
            <a:br>
              <a:rPr lang="fr-FR" sz="2200" dirty="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algn="just" defTabSz="457200">
              <a:spcBef>
                <a:spcPct val="20000"/>
              </a:spcBef>
              <a:spcAft>
                <a:spcPts val="0"/>
              </a:spcAft>
              <a:buClr>
                <a:srgbClr val="FF0000"/>
              </a:buClr>
              <a:buSzPct val="100000"/>
              <a:buFont typeface="Lucida Grande"/>
              <a:buChar char="&gt;"/>
              <a:defRPr/>
            </a:pPr>
            <a:r>
              <a:rPr lang="fr-FR" sz="1400" b="1" dirty="0"/>
              <a:t>Dans les bulletins sont remontés </a:t>
            </a:r>
            <a:r>
              <a:rPr lang="fr-FR" sz="1400" dirty="0"/>
              <a:t>: </a:t>
            </a:r>
            <a:r>
              <a:rPr lang="fr-FR" sz="1400" dirty="0">
                <a:solidFill>
                  <a:schemeClr val="tx1"/>
                </a:solidFill>
              </a:rPr>
              <a:t>la moyenne de l’élève par discipline, le positionnement de l’élève dans son groupe/classe (rang de l’élève, moyenne du groupe, moyenne la plus haute, la plus basse), les appréciations trimestrielles/semestrielles de 1</a:t>
            </a:r>
            <a:r>
              <a:rPr lang="fr-FR" sz="1400" baseline="30000" dirty="0">
                <a:solidFill>
                  <a:schemeClr val="tx1"/>
                </a:solidFill>
              </a:rPr>
              <a:t>ère</a:t>
            </a:r>
            <a:r>
              <a:rPr lang="fr-FR" sz="1400" dirty="0">
                <a:solidFill>
                  <a:schemeClr val="tx1"/>
                </a:solidFill>
              </a:rPr>
              <a:t> et T</a:t>
            </a:r>
            <a:r>
              <a:rPr lang="fr-FR" sz="1400" baseline="30000" dirty="0">
                <a:solidFill>
                  <a:schemeClr val="tx1"/>
                </a:solidFill>
              </a:rPr>
              <a:t>ale </a:t>
            </a:r>
            <a:r>
              <a:rPr lang="fr-FR" sz="1400" dirty="0">
                <a:solidFill>
                  <a:schemeClr val="tx1"/>
                </a:solidFill>
              </a:rPr>
              <a:t>pour chaque enseignant dans sa discipline</a:t>
            </a:r>
          </a:p>
          <a:p>
            <a:pPr defTabSz="457200">
              <a:spcBef>
                <a:spcPct val="20000"/>
              </a:spcBef>
              <a:spcAft>
                <a:spcPts val="0"/>
              </a:spcAft>
              <a:buClr>
                <a:srgbClr val="FF0000"/>
              </a:buClr>
              <a:buSzPct val="100000"/>
              <a:defRPr/>
            </a:pPr>
            <a:endParaRPr lang="fr-FR" sz="14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400" b="1" dirty="0"/>
              <a:t>Attention aux « </a:t>
            </a:r>
            <a:r>
              <a:rPr lang="fr-FR" sz="1400" b="1" dirty="0" err="1"/>
              <a:t>fake</a:t>
            </a:r>
            <a:r>
              <a:rPr lang="fr-FR" sz="1400" b="1" dirty="0"/>
              <a:t> news » </a:t>
            </a:r>
            <a:r>
              <a:rPr lang="fr-FR" sz="1400" dirty="0">
                <a:solidFill>
                  <a:schemeClr val="tx1"/>
                </a:solidFill>
              </a:rPr>
              <a:t>: Parcoursup ne remonte pas le décompte des absences !</a:t>
            </a:r>
          </a:p>
          <a:p>
            <a:pPr marL="17780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pPr marL="177800" lvl="0" indent="-177800" algn="just" defTabSz="457200">
              <a:spcBef>
                <a:spcPct val="20000"/>
              </a:spcBef>
              <a:spcAft>
                <a:spcPts val="0"/>
              </a:spcAft>
              <a:buClr>
                <a:srgbClr val="FF0000"/>
              </a:buClr>
              <a:buSzPct val="100000"/>
              <a:buFont typeface="Lucida Grande"/>
              <a:buChar char="&gt;"/>
              <a:defRPr/>
            </a:pPr>
            <a:r>
              <a:rPr lang="fr-FR" sz="1400" b="1" dirty="0"/>
              <a:t>Sauf cas particulier, pas de saisie à réaliser </a:t>
            </a:r>
            <a:r>
              <a:rPr lang="fr-FR" sz="1400" dirty="0"/>
              <a:t>: </a:t>
            </a:r>
            <a:r>
              <a:rPr lang="fr-FR" sz="1400" dirty="0">
                <a:solidFill>
                  <a:schemeClr val="tx1"/>
                </a:solidFill>
              </a:rPr>
              <a:t>ces éléments sont remontés par votre  lycée automatiquement et vous pourrez les vérifier début avril. En cas d’erreurs,</a:t>
            </a:r>
            <a:r>
              <a:rPr lang="fr-FR" sz="1400" b="1" dirty="0">
                <a:solidFill>
                  <a:schemeClr val="tx1"/>
                </a:solidFill>
              </a:rPr>
              <a:t> un signalement doit être fait au chef d’établissement </a:t>
            </a: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21</a:t>
            </a:fld>
            <a:endParaRPr lang="fr-FR" dirty="0">
              <a:solidFill>
                <a:schemeClr val="tx1"/>
              </a:solidFill>
            </a:endParaRPr>
          </a:p>
        </p:txBody>
      </p:sp>
      <p:sp>
        <p:nvSpPr>
          <p:cNvPr id="7" name="Rectangle à coins arrondis 6"/>
          <p:cNvSpPr/>
          <p:nvPr/>
        </p:nvSpPr>
        <p:spPr>
          <a:xfrm>
            <a:off x="423672" y="3658308"/>
            <a:ext cx="8468807" cy="779374"/>
          </a:xfrm>
          <a:prstGeom prst="roundRect">
            <a:avLst/>
          </a:prstGeom>
          <a:solidFill>
            <a:srgbClr val="FF9575"/>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400" b="1" dirty="0">
                <a:solidFill>
                  <a:srgbClr val="000091"/>
                </a:solidFill>
              </a:rPr>
              <a:t>À noter </a:t>
            </a:r>
            <a:r>
              <a:rPr lang="fr-FR" sz="1400" dirty="0">
                <a:solidFill>
                  <a:srgbClr val="000091"/>
                </a:solidFill>
              </a:rPr>
              <a:t>: vous ne pouvez pas confirmer vos vœux tant que votre bulletin scolaire du 2ème trimestre (ou 1er semestre) n'est pas remonté dans votre dossier. </a:t>
            </a:r>
          </a:p>
        </p:txBody>
      </p:sp>
      <p:sp>
        <p:nvSpPr>
          <p:cNvPr id="8" name="Rectangle à coins arrondis 7"/>
          <p:cNvSpPr/>
          <p:nvPr/>
        </p:nvSpPr>
        <p:spPr>
          <a:xfrm>
            <a:off x="3352800" y="86105"/>
            <a:ext cx="541225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6695" y="900000"/>
            <a:ext cx="8297303"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486696" y="1410990"/>
            <a:ext cx="8256021" cy="3321000"/>
          </a:xfrm>
        </p:spPr>
        <p:txBody>
          <a:bodyPr/>
          <a:lstStyle/>
          <a:p>
            <a:pPr marL="285750" lvl="0" indent="-285750" algn="just"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Le 2ème conseil de classe examine les vœux de chaque lycéen avec </a:t>
            </a:r>
            <a:r>
              <a:rPr lang="fr-FR" sz="1400" b="1" dirty="0"/>
              <a:t>bienveillance et confiance</a:t>
            </a:r>
            <a:r>
              <a:rPr lang="fr-FR" sz="1400" b="1" dirty="0">
                <a:solidFill>
                  <a:schemeClr val="tx1"/>
                </a:solidFill>
              </a:rPr>
              <a:t> </a:t>
            </a:r>
            <a:r>
              <a:rPr lang="fr-FR" sz="1400" dirty="0">
                <a:solidFill>
                  <a:schemeClr val="tx1"/>
                </a:solidFill>
              </a:rPr>
              <a:t>dans le potentiel de chacun. </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rgbClr val="3D566E"/>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rgbClr val="3D566E"/>
                </a:solidFill>
              </a:rPr>
              <a:t> </a:t>
            </a:r>
            <a:r>
              <a:rPr lang="fr-FR" sz="1400" dirty="0">
                <a:solidFill>
                  <a:schemeClr val="tx1"/>
                </a:solidFill>
              </a:rPr>
              <a:t>Pour chaque lycéen, une </a:t>
            </a:r>
            <a:r>
              <a:rPr lang="fr-FR" sz="1400" b="1" dirty="0">
                <a:solidFill>
                  <a:schemeClr val="bg1"/>
                </a:solidFill>
                <a:highlight>
                  <a:srgbClr val="0000FF"/>
                </a:highlight>
              </a:rPr>
              <a:t>fiche Avenir</a:t>
            </a:r>
            <a:r>
              <a:rPr lang="fr-FR" sz="1400" dirty="0">
                <a:solidFill>
                  <a:schemeClr val="tx1"/>
                </a:solidFill>
              </a:rPr>
              <a:t> est renseignée par le lycée et versée au dossier de l’élève : </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l’appréciation spécifique des professeurs par discipline, lorsqu’elle est distincte de l’appréciation portée pour chaque trimestre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les appréciations du professeur principal sur des compétences transversales (méthode de travail, autonomie, capacité à s’investir dans le travail, engagements et responsabilités de l’élève)</a:t>
            </a:r>
          </a:p>
          <a:p>
            <a:pPr marL="742950" lvl="1" indent="-285750" defTabSz="457200">
              <a:spcBef>
                <a:spcPct val="20000"/>
              </a:spcBef>
              <a:spcAft>
                <a:spcPts val="0"/>
              </a:spcAft>
              <a:buClr>
                <a:srgbClr val="FF0000"/>
              </a:buClr>
              <a:buFont typeface="Wingdings" panose="05000000000000000000" pitchFamily="2" charset="2"/>
              <a:buChar char="§"/>
              <a:defRPr/>
            </a:pPr>
            <a:r>
              <a:rPr lang="fr-FR" sz="1400" dirty="0">
                <a:solidFill>
                  <a:schemeClr val="tx1"/>
                </a:solidFill>
              </a:rPr>
              <a:t>l’avis du chef d’établissement sur la capacité à réussir, pour chaque vœu</a:t>
            </a:r>
          </a:p>
          <a:p>
            <a:pPr marL="285750" lvl="0" indent="-285750" defTabSz="457200">
              <a:spcBef>
                <a:spcPct val="20000"/>
              </a:spcBef>
              <a:spcAft>
                <a:spcPts val="0"/>
              </a:spcAft>
              <a:buClr>
                <a:srgbClr val="FF0000"/>
              </a:buClr>
              <a:buSzPct val="100000"/>
              <a:buFont typeface="Wingdings" panose="05000000000000000000" pitchFamily="2" charset="2"/>
              <a:buChar char="q"/>
              <a:defRPr/>
            </a:pPr>
            <a:endParaRPr lang="fr-FR" sz="1400" dirty="0">
              <a:solidFill>
                <a:schemeClr val="tx1"/>
              </a:solidFill>
            </a:endParaRPr>
          </a:p>
          <a:p>
            <a:pPr marL="285750" lvl="0" indent="-285750" defTabSz="457200">
              <a:spcBef>
                <a:spcPct val="20000"/>
              </a:spcBef>
              <a:spcAft>
                <a:spcPts val="0"/>
              </a:spcAft>
              <a:buClr>
                <a:srgbClr val="FF0000"/>
              </a:buClr>
              <a:buSzPct val="100000"/>
              <a:buFont typeface="Wingdings" panose="05000000000000000000" pitchFamily="2" charset="2"/>
              <a:buChar char="q"/>
              <a:defRPr/>
            </a:pPr>
            <a:r>
              <a:rPr lang="fr-FR" sz="1400" dirty="0">
                <a:solidFill>
                  <a:schemeClr val="tx1"/>
                </a:solidFill>
              </a:rPr>
              <a:t>La fiche Avenir est </a:t>
            </a:r>
            <a:r>
              <a:rPr lang="fr-FR" sz="1400" b="1" dirty="0">
                <a:solidFill>
                  <a:schemeClr val="tx1"/>
                </a:solidFill>
              </a:rPr>
              <a:t>consultable par le lycéen </a:t>
            </a:r>
            <a:r>
              <a:rPr lang="fr-FR" sz="1400" dirty="0">
                <a:solidFill>
                  <a:schemeClr val="tx1"/>
                </a:solidFill>
              </a:rPr>
              <a:t>dans son dossier</a:t>
            </a:r>
            <a:r>
              <a:rPr lang="fr-FR" sz="1400" dirty="0"/>
              <a:t> </a:t>
            </a:r>
            <a:r>
              <a:rPr lang="fr-FR" sz="1400" b="1" dirty="0"/>
              <a:t>à partir du 2 juin 2026</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22</a:t>
            </a:fld>
            <a:endParaRPr lang="fr-FR" dirty="0">
              <a:solidFill>
                <a:schemeClr val="tx1"/>
              </a:solidFill>
            </a:endParaRPr>
          </a:p>
        </p:txBody>
      </p:sp>
      <p:sp>
        <p:nvSpPr>
          <p:cNvPr id="7" name="Rectangle à coins arrondis 6"/>
          <p:cNvSpPr/>
          <p:nvPr/>
        </p:nvSpPr>
        <p:spPr>
          <a:xfrm>
            <a:off x="3447393" y="86105"/>
            <a:ext cx="531766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16/01/2026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23</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a:solidFill>
                  <a:srgbClr val="000091"/>
                </a:solidFill>
              </a:rPr>
              <a:t>L’analyse des candidatures par 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solidFill>
                  <a:schemeClr val="tx1"/>
                </a:solidFill>
              </a:rPr>
              <a:pPr/>
              <a:t>24</a:t>
            </a:fld>
            <a:endParaRPr lang="fr-FR" dirty="0">
              <a:solidFill>
                <a:schemeClr val="tx1"/>
              </a:solidFill>
            </a:endParaRP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16/01/2026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25</a:t>
            </a:fld>
            <a:endParaRPr lang="fr-FR" dirty="0">
              <a:solidFill>
                <a:schemeClr val="bg1"/>
              </a:solidFill>
            </a:endParaRPr>
          </a:p>
        </p:txBody>
      </p:sp>
      <p:graphicFrame>
        <p:nvGraphicFramePr>
          <p:cNvPr id="2" name="Objet 1"/>
          <p:cNvGraphicFramePr>
            <a:graphicFrameLocks noChangeAspect="1"/>
          </p:cNvGraphicFramePr>
          <p:nvPr>
            <p:extLst>
              <p:ext uri="{D42A27DB-BD31-4B8C-83A1-F6EECF244321}">
                <p14:modId xmlns:p14="http://schemas.microsoft.com/office/powerpoint/2010/main" val="3284878020"/>
              </p:ext>
            </p:extLst>
          </p:nvPr>
        </p:nvGraphicFramePr>
        <p:xfrm>
          <a:off x="0" y="0"/>
          <a:ext cx="9144000" cy="5143500"/>
        </p:xfrm>
        <a:graphic>
          <a:graphicData uri="http://schemas.openxmlformats.org/presentationml/2006/ole">
            <mc:AlternateContent xmlns:mc="http://schemas.openxmlformats.org/markup-compatibility/2006">
              <mc:Choice xmlns:v="urn:schemas-microsoft-com:vml" Requires="v">
                <p:oleObj spid="_x0000_s2068" r:id="rId3" imgW="30073963" imgH="16889245" progId="">
                  <p:embed/>
                </p:oleObj>
              </mc:Choice>
              <mc:Fallback>
                <p:oleObj r:id="rId3" imgW="30073963" imgH="16889245" progId="">
                  <p:embed/>
                  <p:pic>
                    <p:nvPicPr>
                      <p:cNvPr id="0" name=""/>
                      <p:cNvPicPr/>
                      <p:nvPr/>
                    </p:nvPicPr>
                    <p:blipFill>
                      <a:blip r:embed="rId4"/>
                      <a:stretch>
                        <a:fillRect/>
                      </a:stretch>
                    </p:blipFill>
                    <p:spPr>
                      <a:xfrm>
                        <a:off x="0" y="0"/>
                        <a:ext cx="9144000" cy="5143500"/>
                      </a:xfrm>
                      <a:prstGeom prst="rect">
                        <a:avLst/>
                      </a:prstGeom>
                    </p:spPr>
                  </p:pic>
                </p:oleObj>
              </mc:Fallback>
            </mc:AlternateContent>
          </a:graphicData>
        </a:graphic>
      </p:graphicFrame>
    </p:spTree>
    <p:extLst>
      <p:ext uri="{BB962C8B-B14F-4D97-AF65-F5344CB8AC3E}">
        <p14:creationId xmlns:p14="http://schemas.microsoft.com/office/powerpoint/2010/main" val="3272590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26</a:t>
            </a:fld>
            <a:endParaRPr lang="fr-FR" dirty="0">
              <a:solidFill>
                <a:schemeClr val="tx1"/>
              </a:solidFill>
            </a:endParaRPr>
          </a:p>
        </p:txBody>
      </p:sp>
      <p:sp>
        <p:nvSpPr>
          <p:cNvPr id="6" name="Rectangle à coins arrondis 5"/>
          <p:cNvSpPr/>
          <p:nvPr/>
        </p:nvSpPr>
        <p:spPr>
          <a:xfrm>
            <a:off x="3460900" y="127441"/>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dates clés de la phase d’admission principale</a:t>
            </a:r>
          </a:p>
        </p:txBody>
      </p:sp>
      <p:graphicFrame>
        <p:nvGraphicFramePr>
          <p:cNvPr id="2" name="Objet 1"/>
          <p:cNvGraphicFramePr>
            <a:graphicFrameLocks noChangeAspect="1"/>
          </p:cNvGraphicFramePr>
          <p:nvPr>
            <p:extLst>
              <p:ext uri="{D42A27DB-BD31-4B8C-83A1-F6EECF244321}">
                <p14:modId xmlns:p14="http://schemas.microsoft.com/office/powerpoint/2010/main" val="135397307"/>
              </p:ext>
            </p:extLst>
          </p:nvPr>
        </p:nvGraphicFramePr>
        <p:xfrm>
          <a:off x="1195047" y="892204"/>
          <a:ext cx="6796013" cy="3817447"/>
        </p:xfrm>
        <a:graphic>
          <a:graphicData uri="http://schemas.openxmlformats.org/presentationml/2006/ole">
            <mc:AlternateContent xmlns:mc="http://schemas.openxmlformats.org/markup-compatibility/2006">
              <mc:Choice xmlns:v="urn:schemas-microsoft-com:vml" Requires="v">
                <p:oleObj spid="_x0000_s3092" r:id="rId3" imgW="30073963" imgH="16889245" progId="">
                  <p:embed/>
                </p:oleObj>
              </mc:Choice>
              <mc:Fallback>
                <p:oleObj r:id="rId3" imgW="30073963" imgH="16889245" progId="">
                  <p:embed/>
                  <p:pic>
                    <p:nvPicPr>
                      <p:cNvPr id="0" name=""/>
                      <p:cNvPicPr/>
                      <p:nvPr/>
                    </p:nvPicPr>
                    <p:blipFill>
                      <a:blip r:embed="rId4"/>
                      <a:stretch>
                        <a:fillRect/>
                      </a:stretch>
                    </p:blipFill>
                    <p:spPr>
                      <a:xfrm>
                        <a:off x="1195047" y="892204"/>
                        <a:ext cx="6796013" cy="3817447"/>
                      </a:xfrm>
                      <a:prstGeom prst="rect">
                        <a:avLst/>
                      </a:prstGeom>
                    </p:spPr>
                  </p:pic>
                </p:oleObj>
              </mc:Fallback>
            </mc:AlternateContent>
          </a:graphicData>
        </a:graphic>
      </p:graphicFrame>
    </p:spTree>
    <p:extLst>
      <p:ext uri="{BB962C8B-B14F-4D97-AF65-F5344CB8AC3E}">
        <p14:creationId xmlns:p14="http://schemas.microsoft.com/office/powerpoint/2010/main" val="6915929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Espace réservé du texte 2"/>
          <p:cNvSpPr txBox="1">
            <a:spLocks/>
          </p:cNvSpPr>
          <p:nvPr/>
        </p:nvSpPr>
        <p:spPr>
          <a:xfrm>
            <a:off x="239208" y="858510"/>
            <a:ext cx="8555875" cy="785535"/>
          </a:xfrm>
          <a:prstGeom prst="rect">
            <a:avLst/>
          </a:prstGeom>
        </p:spPr>
        <p:txBody>
          <a:bodyPr vert="horz" lIns="121920" tIns="60960" rIns="121920" bIns="6096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609585">
              <a:buClr>
                <a:srgbClr val="0000FF"/>
              </a:buClr>
              <a:buNone/>
              <a:defRPr/>
            </a:pPr>
            <a:r>
              <a:rPr lang="fr-FR" sz="1867" b="1" dirty="0">
                <a:solidFill>
                  <a:srgbClr val="000091"/>
                </a:solidFill>
              </a:rPr>
              <a:t>Formations sélectives (BTS, BUT, classe prépa, IFSI, écoles, etc.) </a:t>
            </a:r>
            <a:endParaRPr lang="fr-FR" sz="1400" b="1" dirty="0">
              <a:solidFill>
                <a:srgbClr val="000091"/>
              </a:solidFill>
              <a:latin typeface="Calibri"/>
            </a:endParaRPr>
          </a:p>
          <a:p>
            <a:pPr marL="237061" indent="-237061" defTabSz="609585">
              <a:defRPr/>
            </a:pPr>
            <a:endParaRPr lang="fr-FR" sz="1400" b="1" dirty="0">
              <a:solidFill>
                <a:srgbClr val="000091"/>
              </a:solidFill>
              <a:latin typeface="Calibri"/>
            </a:endParaRPr>
          </a:p>
          <a:p>
            <a:pPr marL="237061" indent="-237061" defTabSz="609585">
              <a:defRPr/>
            </a:pPr>
            <a:endParaRPr lang="fr-FR" sz="1400" dirty="0">
              <a:solidFill>
                <a:srgbClr val="000091"/>
              </a:solidFill>
              <a:latin typeface="Calibri"/>
            </a:endParaRPr>
          </a:p>
          <a:p>
            <a:pPr marL="237061" indent="-237061" defTabSz="609585">
              <a:defRPr/>
            </a:pPr>
            <a:endParaRPr lang="fr-FR" sz="1400" dirty="0">
              <a:solidFill>
                <a:srgbClr val="000091"/>
              </a:solidFill>
              <a:latin typeface="Calibri"/>
            </a:endParaRPr>
          </a:p>
        </p:txBody>
      </p:sp>
      <p:sp>
        <p:nvSpPr>
          <p:cNvPr id="74" name="Rectangle à coins arrondis 73"/>
          <p:cNvSpPr/>
          <p:nvPr/>
        </p:nvSpPr>
        <p:spPr>
          <a:xfrm>
            <a:off x="239208" y="1438162"/>
            <a:ext cx="2762409"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
        <p:nvSpPr>
          <p:cNvPr id="75" name="Rectangle à coins arrondis 74"/>
          <p:cNvSpPr/>
          <p:nvPr/>
        </p:nvSpPr>
        <p:spPr>
          <a:xfrm>
            <a:off x="239208" y="2571762"/>
            <a:ext cx="2762409" cy="508885"/>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77" name="Flèche droite 76"/>
          <p:cNvSpPr/>
          <p:nvPr/>
        </p:nvSpPr>
        <p:spPr>
          <a:xfrm>
            <a:off x="3248548" y="1469684"/>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78" name="Rectangle à coins arrondis 77"/>
          <p:cNvSpPr/>
          <p:nvPr/>
        </p:nvSpPr>
        <p:spPr>
          <a:xfrm>
            <a:off x="4466408" y="1363925"/>
            <a:ext cx="4328675" cy="65835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79" name="Rectangle à coins arrondis 78"/>
          <p:cNvSpPr/>
          <p:nvPr/>
        </p:nvSpPr>
        <p:spPr>
          <a:xfrm>
            <a:off x="239208" y="3764957"/>
            <a:ext cx="2762409" cy="520814"/>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srgbClr val="3D566E"/>
                </a:solidFill>
              </a:rPr>
              <a:t>Non</a:t>
            </a:r>
          </a:p>
        </p:txBody>
      </p:sp>
      <p:sp>
        <p:nvSpPr>
          <p:cNvPr id="81" name="Flèche droite 80"/>
          <p:cNvSpPr/>
          <p:nvPr/>
        </p:nvSpPr>
        <p:spPr>
          <a:xfrm>
            <a:off x="3264820" y="2574618"/>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82" name="Rectangle à coins arrondis 81"/>
          <p:cNvSpPr/>
          <p:nvPr/>
        </p:nvSpPr>
        <p:spPr>
          <a:xfrm>
            <a:off x="4466409" y="2203168"/>
            <a:ext cx="4328674" cy="1201993"/>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vœu en attente est maintenu d’office. Lorsque le candidat accepte une proposition, la plateforme lui demande d’indiquer les vœux en attente qu’il souhaite conserver</a:t>
            </a:r>
          </a:p>
        </p:txBody>
      </p:sp>
      <p:sp>
        <p:nvSpPr>
          <p:cNvPr id="95" name="Flèche droite 94"/>
          <p:cNvSpPr/>
          <p:nvPr/>
        </p:nvSpPr>
        <p:spPr>
          <a:xfrm>
            <a:off x="3248548" y="3791610"/>
            <a:ext cx="680826" cy="467509"/>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prstClr val="white"/>
              </a:solidFill>
              <a:latin typeface="Marianne" panose="02000000000000000000" pitchFamily="2" charset="0"/>
            </a:endParaRPr>
          </a:p>
        </p:txBody>
      </p:sp>
      <p:sp>
        <p:nvSpPr>
          <p:cNvPr id="96" name="Rectangle à coins arrondis 95"/>
          <p:cNvSpPr/>
          <p:nvPr/>
        </p:nvSpPr>
        <p:spPr>
          <a:xfrm>
            <a:off x="4466408" y="3538332"/>
            <a:ext cx="4328675" cy="1008200"/>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peut demander à la formation les raisons de cette décision</a:t>
            </a:r>
          </a:p>
          <a:p>
            <a:pPr algn="just" defTabSz="609585">
              <a:defRPr/>
            </a:pPr>
            <a:r>
              <a:rPr lang="fr-FR" sz="1400" b="1" kern="0" dirty="0">
                <a:solidFill>
                  <a:schemeClr val="bg1"/>
                </a:solidFill>
              </a:rPr>
              <a:t>La marche à suivre est explicitée dans son dossier, en face du vœu  </a:t>
            </a:r>
          </a:p>
        </p:txBody>
      </p:sp>
      <p:sp>
        <p:nvSpPr>
          <p:cNvPr id="2" name="Espace réservé du numéro de diapositive 1"/>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27</a:t>
            </a:fld>
            <a:endParaRPr lang="fr-FR" sz="1600" dirty="0">
              <a:solidFill>
                <a:schemeClr val="tx1"/>
              </a:solidFill>
              <a:latin typeface="Marianne" panose="02000000000000000000" pitchFamily="2" charset="0"/>
            </a:endParaRPr>
          </a:p>
        </p:txBody>
      </p:sp>
      <p:sp>
        <p:nvSpPr>
          <p:cNvPr id="14" name="Rectangle à coins arrondis 13"/>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Tree>
    <p:extLst>
      <p:ext uri="{BB962C8B-B14F-4D97-AF65-F5344CB8AC3E}">
        <p14:creationId xmlns:p14="http://schemas.microsoft.com/office/powerpoint/2010/main" val="5256615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z="1600" smtClean="0">
                <a:solidFill>
                  <a:schemeClr val="tx1"/>
                </a:solidFill>
                <a:latin typeface="Marianne" panose="02000000000000000000" pitchFamily="2" charset="0"/>
              </a:rPr>
              <a:pPr/>
              <a:t>28</a:t>
            </a:fld>
            <a:endParaRPr lang="fr-FR" sz="1600" dirty="0">
              <a:solidFill>
                <a:schemeClr val="tx1"/>
              </a:solidFill>
              <a:latin typeface="Marianne" panose="02000000000000000000" pitchFamily="2" charset="0"/>
            </a:endParaRPr>
          </a:p>
        </p:txBody>
      </p:sp>
      <p:sp>
        <p:nvSpPr>
          <p:cNvPr id="8" name="Rectangle à coins arrondis 7"/>
          <p:cNvSpPr/>
          <p:nvPr/>
        </p:nvSpPr>
        <p:spPr>
          <a:xfrm>
            <a:off x="292929" y="2413179"/>
            <a:ext cx="3273892" cy="588994"/>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OUI-SI (*) </a:t>
            </a:r>
            <a:br>
              <a:rPr lang="fr-FR" sz="1400" b="1" kern="0" dirty="0">
                <a:solidFill>
                  <a:prstClr val="white"/>
                </a:solidFill>
              </a:rPr>
            </a:br>
            <a:r>
              <a:rPr lang="fr-FR" sz="1400" b="1" kern="0" dirty="0">
                <a:solidFill>
                  <a:prstClr val="white"/>
                </a:solidFill>
              </a:rPr>
              <a:t>(proposition d’admission)</a:t>
            </a:r>
          </a:p>
        </p:txBody>
      </p:sp>
      <p:sp>
        <p:nvSpPr>
          <p:cNvPr id="9" name="Flèche droite 8"/>
          <p:cNvSpPr/>
          <p:nvPr/>
        </p:nvSpPr>
        <p:spPr>
          <a:xfrm>
            <a:off x="3694142" y="1588863"/>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0" name="Rectangle à coins arrondis 9"/>
          <p:cNvSpPr/>
          <p:nvPr/>
        </p:nvSpPr>
        <p:spPr>
          <a:xfrm>
            <a:off x="292929" y="3479480"/>
            <a:ext cx="3297202" cy="709247"/>
          </a:xfrm>
          <a:prstGeom prst="roundRect">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En attente d’une place</a:t>
            </a:r>
          </a:p>
        </p:txBody>
      </p:sp>
      <p:sp>
        <p:nvSpPr>
          <p:cNvPr id="11" name="Flèche droite 10"/>
          <p:cNvSpPr/>
          <p:nvPr/>
        </p:nvSpPr>
        <p:spPr>
          <a:xfrm>
            <a:off x="3679048" y="2510057"/>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2" name="Flèche droite 11"/>
          <p:cNvSpPr/>
          <p:nvPr/>
        </p:nvSpPr>
        <p:spPr>
          <a:xfrm>
            <a:off x="3705797" y="3639540"/>
            <a:ext cx="895349" cy="275167"/>
          </a:xfrm>
          <a:prstGeom prst="rightArrow">
            <a:avLst/>
          </a:prstGeom>
          <a:solidFill>
            <a:schemeClr val="tx2">
              <a:lumMod val="75000"/>
            </a:schemeClr>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endParaRPr lang="fr-FR" sz="2133" kern="0" dirty="0">
              <a:solidFill>
                <a:srgbClr val="3D566E"/>
              </a:solidFill>
              <a:latin typeface="Marianne" panose="02000000000000000000" pitchFamily="2" charset="0"/>
            </a:endParaRPr>
          </a:p>
        </p:txBody>
      </p:sp>
      <p:sp>
        <p:nvSpPr>
          <p:cNvPr id="13" name="Rectangle à coins arrondis 12"/>
          <p:cNvSpPr/>
          <p:nvPr/>
        </p:nvSpPr>
        <p:spPr>
          <a:xfrm>
            <a:off x="4716814" y="1329076"/>
            <a:ext cx="3830942"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a:t>
            </a:r>
            <a:r>
              <a:rPr lang="fr-FR" sz="1400" b="1" kern="0" dirty="0">
                <a:solidFill>
                  <a:srgbClr val="000091"/>
                </a:solidFill>
              </a:rPr>
              <a:t> </a:t>
            </a:r>
          </a:p>
        </p:txBody>
      </p:sp>
      <p:sp>
        <p:nvSpPr>
          <p:cNvPr id="14" name="Rectangle à coins arrondis 13"/>
          <p:cNvSpPr/>
          <p:nvPr/>
        </p:nvSpPr>
        <p:spPr>
          <a:xfrm>
            <a:off x="4686624" y="3151369"/>
            <a:ext cx="3861131" cy="149096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Ce vœu en attente est maintenu d’office. Lorsque le candidat accepte une proposition, la plateforme lui demande d’indiquer les vœux en attente qu’il souhaite conserver </a:t>
            </a:r>
          </a:p>
        </p:txBody>
      </p:sp>
      <p:sp>
        <p:nvSpPr>
          <p:cNvPr id="15" name="Rectangle à coins arrondis 14"/>
          <p:cNvSpPr/>
          <p:nvPr/>
        </p:nvSpPr>
        <p:spPr>
          <a:xfrm>
            <a:off x="4686624" y="2254155"/>
            <a:ext cx="3861131" cy="741699"/>
          </a:xfrm>
          <a:prstGeom prst="roundRect">
            <a:avLst/>
          </a:prstGeom>
          <a:solidFill>
            <a:srgbClr val="FF9575"/>
          </a:solidFill>
          <a:ln w="9525" cap="flat" cmpd="sng" algn="ctr">
            <a:noFill/>
            <a:prstDash val="solid"/>
          </a:ln>
          <a:effectLst>
            <a:outerShdw blurRad="40000" dist="23000" dir="5400000" rotWithShape="0">
              <a:srgbClr val="000000">
                <a:alpha val="35000"/>
              </a:srgbClr>
            </a:outerShdw>
          </a:effectLst>
        </p:spPr>
        <p:txBody>
          <a:bodyPr anchor="ctr"/>
          <a:lstStyle/>
          <a:p>
            <a:pPr algn="just" defTabSz="609585">
              <a:defRPr/>
            </a:pPr>
            <a:r>
              <a:rPr lang="fr-FR" sz="1400" b="1" kern="0" dirty="0">
                <a:solidFill>
                  <a:schemeClr val="bg1"/>
                </a:solidFill>
              </a:rPr>
              <a:t>Le candidat accepte la proposition ou y renonce avant la date limite indiquée </a:t>
            </a:r>
          </a:p>
        </p:txBody>
      </p:sp>
      <p:sp>
        <p:nvSpPr>
          <p:cNvPr id="16" name="Espace réservé du texte 2"/>
          <p:cNvSpPr txBox="1">
            <a:spLocks/>
          </p:cNvSpPr>
          <p:nvPr/>
        </p:nvSpPr>
        <p:spPr>
          <a:xfrm>
            <a:off x="352309" y="807467"/>
            <a:ext cx="8414027" cy="450230"/>
          </a:xfrm>
          <a:prstGeom prst="rect">
            <a:avLst/>
          </a:prstGeom>
        </p:spPr>
        <p:txBody>
          <a:bodyPr vert="horz" lIns="121920" tIns="60960" rIns="121920" bIns="6096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fr-FR" sz="1867" b="1" dirty="0">
                <a:solidFill>
                  <a:srgbClr val="000091"/>
                </a:solidFill>
              </a:rPr>
              <a:t>Formations non sélectives (licences, LPE, PASS) </a:t>
            </a:r>
            <a:endParaRPr lang="fr-FR" sz="2400" dirty="0">
              <a:solidFill>
                <a:srgbClr val="000091"/>
              </a:solidFill>
            </a:endParaRPr>
          </a:p>
          <a:p>
            <a:endParaRPr lang="fr-FR" sz="2400" dirty="0">
              <a:solidFill>
                <a:srgbClr val="000091"/>
              </a:solidFill>
              <a:latin typeface="Marianne" panose="02000000000000000000" pitchFamily="2" charset="0"/>
            </a:endParaRPr>
          </a:p>
        </p:txBody>
      </p:sp>
      <p:sp>
        <p:nvSpPr>
          <p:cNvPr id="18" name="ZoneTexte 17">
            <a:extLst>
              <a:ext uri="{FF2B5EF4-FFF2-40B4-BE49-F238E27FC236}">
                <a16:creationId xmlns:a16="http://schemas.microsoft.com/office/drawing/2014/main" id="{88A936CB-D3D9-44F3-9396-E4142426E89B}"/>
              </a:ext>
            </a:extLst>
          </p:cNvPr>
          <p:cNvSpPr txBox="1"/>
          <p:nvPr/>
        </p:nvSpPr>
        <p:spPr>
          <a:xfrm flipH="1">
            <a:off x="377664" y="4697224"/>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19" name="Rectangle à coins arrondis 18"/>
          <p:cNvSpPr/>
          <p:nvPr/>
        </p:nvSpPr>
        <p:spPr>
          <a:xfrm>
            <a:off x="3523785" y="17918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Quelles réponses de la part des formations ?</a:t>
            </a:r>
          </a:p>
        </p:txBody>
      </p:sp>
      <p:sp>
        <p:nvSpPr>
          <p:cNvPr id="20" name="Rectangle à coins arrondis 19"/>
          <p:cNvSpPr/>
          <p:nvPr/>
        </p:nvSpPr>
        <p:spPr>
          <a:xfrm>
            <a:off x="352309" y="1408479"/>
            <a:ext cx="3214510" cy="582891"/>
          </a:xfrm>
          <a:prstGeom prst="roundRect">
            <a:avLst/>
          </a:prstGeom>
          <a:solidFill>
            <a:srgbClr val="34CB6A"/>
          </a:solidFill>
          <a:ln w="9525" cap="flat" cmpd="sng" algn="ctr">
            <a:noFill/>
            <a:prstDash val="solid"/>
          </a:ln>
          <a:effectLst>
            <a:outerShdw blurRad="40000" dist="23000" dir="5400000" rotWithShape="0">
              <a:srgbClr val="000000">
                <a:alpha val="35000"/>
              </a:srgbClr>
            </a:outerShdw>
          </a:effectLst>
        </p:spPr>
        <p:txBody>
          <a:bodyPr anchor="ctr"/>
          <a:lstStyle/>
          <a:p>
            <a:pPr algn="ctr" defTabSz="609585">
              <a:defRPr/>
            </a:pPr>
            <a:r>
              <a:rPr lang="fr-FR" sz="1400" b="1" kern="0" dirty="0">
                <a:solidFill>
                  <a:prstClr val="white"/>
                </a:solidFill>
              </a:rPr>
              <a:t>Oui </a:t>
            </a:r>
            <a:br>
              <a:rPr lang="fr-FR" sz="1400" b="1" kern="0" dirty="0">
                <a:solidFill>
                  <a:prstClr val="white"/>
                </a:solidFill>
              </a:rPr>
            </a:br>
            <a:r>
              <a:rPr lang="fr-FR" sz="1400" b="1" kern="0" dirty="0">
                <a:solidFill>
                  <a:prstClr val="white"/>
                </a:solidFill>
              </a:rPr>
              <a:t>(proposition d’admission)</a:t>
            </a:r>
          </a:p>
        </p:txBody>
      </p:sp>
    </p:spTree>
    <p:extLst>
      <p:ext uri="{BB962C8B-B14F-4D97-AF65-F5344CB8AC3E}">
        <p14:creationId xmlns:p14="http://schemas.microsoft.com/office/powerpoint/2010/main" val="1906849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latin typeface="Marianne" panose="02000000000000000000" pitchFamily="2" charset="0"/>
              </a:rPr>
              <a:pPr/>
              <a:t>29</a:t>
            </a:fld>
            <a:endParaRPr lang="fr-FR" dirty="0">
              <a:solidFill>
                <a:schemeClr val="tx1"/>
              </a:solidFill>
              <a:latin typeface="Marianne" panose="02000000000000000000" pitchFamily="2" charset="0"/>
            </a:endParaRPr>
          </a:p>
        </p:txBody>
      </p:sp>
      <p:sp>
        <p:nvSpPr>
          <p:cNvPr id="5" name="Espace réservé du contenu 4"/>
          <p:cNvSpPr>
            <a:spLocks noGrp="1"/>
          </p:cNvSpPr>
          <p:nvPr>
            <p:ph sz="quarter" idx="14"/>
          </p:nvPr>
        </p:nvSpPr>
        <p:spPr>
          <a:xfrm>
            <a:off x="546100" y="942211"/>
            <a:ext cx="8026400" cy="2991260"/>
          </a:xfrm>
        </p:spPr>
        <p:txBody>
          <a:bodyPr/>
          <a:lstStyle/>
          <a:p>
            <a:pPr marL="10583" algn="just">
              <a:buSzTx/>
            </a:pPr>
            <a:r>
              <a:rPr lang="fr-FR" sz="1400" b="1" dirty="0">
                <a:solidFill>
                  <a:srgbClr val="F28E65"/>
                </a:solidFill>
              </a:rPr>
              <a:t>Les candidats sont alertés, le matin, dès qu’ils reçoivent une proposition d’admission </a:t>
            </a:r>
          </a:p>
          <a:p>
            <a:pPr marL="296333" indent="-285750" algn="just">
              <a:buSzTx/>
              <a:buFont typeface="Arial" panose="020B0604020202020204" pitchFamily="34" charset="0"/>
              <a:buChar char="•"/>
            </a:pPr>
            <a:r>
              <a:rPr lang="fr-FR" sz="1400" b="1" dirty="0">
                <a:solidFill>
                  <a:srgbClr val="F28E65"/>
                </a:solidFill>
              </a:rPr>
              <a:t>par SMS sur leur téléphone portable</a:t>
            </a:r>
          </a:p>
          <a:p>
            <a:pPr marL="296333" indent="-285750" algn="just">
              <a:buSzTx/>
              <a:buFont typeface="Arial" panose="020B0604020202020204" pitchFamily="34" charset="0"/>
              <a:buChar char="•"/>
            </a:pPr>
            <a:r>
              <a:rPr lang="fr-FR" sz="1400" b="1" dirty="0">
                <a:solidFill>
                  <a:srgbClr val="F28E65"/>
                </a:solidFill>
              </a:rPr>
              <a:t>par mail dans leur messagerie personnelle </a:t>
            </a:r>
            <a:r>
              <a:rPr lang="fr-FR" sz="1400" dirty="0">
                <a:solidFill>
                  <a:srgbClr val="000091"/>
                </a:solidFill>
              </a:rPr>
              <a:t>(une adresse mail valide et régulièrement consultée et un numéro de portable ont été demandés au moment de l’inscription)</a:t>
            </a:r>
            <a:endParaRPr lang="fr-FR" sz="1400" b="1" dirty="0">
              <a:solidFill>
                <a:srgbClr val="000091"/>
              </a:solidFill>
            </a:endParaRPr>
          </a:p>
          <a:p>
            <a:pPr marL="296333" indent="-285750" algn="just">
              <a:buSzTx/>
              <a:buFont typeface="Arial" panose="020B0604020202020204" pitchFamily="34" charset="0"/>
              <a:buChar char="•"/>
            </a:pPr>
            <a:r>
              <a:rPr lang="fr-FR" sz="1400" b="1" dirty="0">
                <a:solidFill>
                  <a:srgbClr val="F28E65"/>
                </a:solidFill>
              </a:rPr>
              <a:t>dans la messagerie intégrée au dossier </a:t>
            </a:r>
            <a:r>
              <a:rPr lang="fr-FR" sz="1400" dirty="0">
                <a:solidFill>
                  <a:srgbClr val="000091"/>
                </a:solidFill>
              </a:rPr>
              <a:t>candidat sur Parcoursup</a:t>
            </a:r>
          </a:p>
          <a:p>
            <a:pPr marL="10583" algn="just">
              <a:buSzTx/>
            </a:pPr>
            <a:endParaRPr lang="fr-FR" sz="1400" dirty="0">
              <a:solidFill>
                <a:srgbClr val="000091"/>
              </a:solidFill>
            </a:endParaRPr>
          </a:p>
          <a:p>
            <a:pPr marL="10583" algn="just">
              <a:buSzTx/>
            </a:pPr>
            <a:r>
              <a:rPr lang="fr-FR" sz="1400" b="1" dirty="0">
                <a:solidFill>
                  <a:srgbClr val="F28E65"/>
                </a:solidFill>
              </a:rPr>
              <a:t>À noter : </a:t>
            </a:r>
            <a:r>
              <a:rPr lang="fr-FR" sz="1400" dirty="0">
                <a:solidFill>
                  <a:srgbClr val="000091"/>
                </a:solidFill>
              </a:rPr>
              <a:t>il n’y a pas d’application mobile dédiée, l’application est compatible avec les smartphones. Cependant il est toujours conseillé d’interagir avec son dossier depuis un ordinateur. </a:t>
            </a:r>
          </a:p>
          <a:p>
            <a:pPr marL="10583" algn="just">
              <a:buSzTx/>
            </a:pPr>
            <a:endParaRPr lang="fr-FR" sz="1600" dirty="0">
              <a:solidFill>
                <a:srgbClr val="000091"/>
              </a:solidFill>
              <a:latin typeface="Marianne" panose="02000000000000000000" pitchFamily="2" charset="0"/>
            </a:endParaRPr>
          </a:p>
          <a:p>
            <a:endParaRPr lang="fr-FR" dirty="0"/>
          </a:p>
        </p:txBody>
      </p:sp>
      <p:sp>
        <p:nvSpPr>
          <p:cNvPr id="7" name="Rectangle 6"/>
          <p:cNvSpPr/>
          <p:nvPr/>
        </p:nvSpPr>
        <p:spPr>
          <a:xfrm>
            <a:off x="546100" y="3269890"/>
            <a:ext cx="7981950"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À savoir</a:t>
            </a:r>
            <a:endParaRPr lang="fr-FR" sz="1400" b="1" kern="0" dirty="0">
              <a:solidFill>
                <a:schemeClr val="bg1"/>
              </a:solidFill>
            </a:endParaRPr>
          </a:p>
          <a:p>
            <a:pPr marL="0" lvl="1" algn="just" defTabSz="609585">
              <a:lnSpc>
                <a:spcPct val="90000"/>
              </a:lnSpc>
              <a:buSzPct val="100000"/>
              <a:defRPr/>
            </a:pPr>
            <a:r>
              <a:rPr lang="fr-FR" sz="1400" kern="0" dirty="0">
                <a:solidFill>
                  <a:schemeClr val="bg1"/>
                </a:solidFill>
              </a:rPr>
              <a:t>Les parents sont également prévenus lorsqu’ils ont renseigné leur adresse mail et leur numéro de portable dans le dossier Parcoursup de leur enfant.</a:t>
            </a:r>
          </a:p>
        </p:txBody>
      </p:sp>
      <p:sp>
        <p:nvSpPr>
          <p:cNvPr id="6" name="Rectangle à coins arrondis 5"/>
          <p:cNvSpPr/>
          <p:nvPr/>
        </p:nvSpPr>
        <p:spPr>
          <a:xfrm>
            <a:off x="3523785" y="189704"/>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Une alerte pour chaque proposition d’admission</a:t>
            </a:r>
          </a:p>
        </p:txBody>
      </p:sp>
    </p:spTree>
    <p:extLst>
      <p:ext uri="{BB962C8B-B14F-4D97-AF65-F5344CB8AC3E}">
        <p14:creationId xmlns:p14="http://schemas.microsoft.com/office/powerpoint/2010/main" val="3097074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16/01/2026</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3</a:t>
            </a:fld>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solidFill>
                  <a:schemeClr val="tx1"/>
                </a:solidFill>
              </a:rPr>
              <a:pPr/>
              <a:t>30</a:t>
            </a:fld>
            <a:endParaRPr lang="fr-FR" dirty="0">
              <a:solidFill>
                <a:schemeClr val="tx1"/>
              </a:solidFill>
            </a:endParaRPr>
          </a:p>
        </p:txBody>
      </p:sp>
      <p:sp>
        <p:nvSpPr>
          <p:cNvPr id="5" name="Espace réservé du contenu 4"/>
          <p:cNvSpPr>
            <a:spLocks noGrp="1"/>
          </p:cNvSpPr>
          <p:nvPr>
            <p:ph sz="quarter" idx="14"/>
          </p:nvPr>
        </p:nvSpPr>
        <p:spPr>
          <a:xfrm>
            <a:off x="450850" y="1261889"/>
            <a:ext cx="8020050" cy="3412625"/>
          </a:xfrm>
        </p:spPr>
        <p:txBody>
          <a:bodyPr/>
          <a:lstStyle/>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2 et le 3 juin 2026 inclus, </a:t>
            </a:r>
            <a:r>
              <a:rPr lang="fr-FR" sz="1400" dirty="0">
                <a:solidFill>
                  <a:srgbClr val="000091"/>
                </a:solidFill>
              </a:rPr>
              <a:t>le candidat a jusqu’au </a:t>
            </a:r>
            <a:r>
              <a:rPr lang="fr-FR" sz="1400" b="1" dirty="0">
                <a:solidFill>
                  <a:srgbClr val="000091"/>
                </a:solidFill>
              </a:rPr>
              <a:t>4 juin 2026, 23h59 </a:t>
            </a:r>
            <a:r>
              <a:rPr lang="fr-FR" sz="1400" dirty="0">
                <a:solidFill>
                  <a:srgbClr val="000091"/>
                </a:solidFill>
              </a:rPr>
              <a:t>(heure de Paris) pour répondre </a:t>
            </a:r>
          </a:p>
          <a:p>
            <a:pPr marL="510894" lvl="1" indent="-342900" algn="just">
              <a:spcBef>
                <a:spcPts val="800"/>
              </a:spcBef>
              <a:spcAft>
                <a:spcPts val="800"/>
              </a:spcAft>
              <a:buFont typeface="Wingdings" panose="05000000000000000000" pitchFamily="2" charset="2"/>
              <a:buChar char="Ø"/>
            </a:pPr>
            <a:r>
              <a:rPr lang="fr-FR" sz="1400" b="1" dirty="0">
                <a:solidFill>
                  <a:srgbClr val="ED7454"/>
                </a:solidFill>
              </a:rPr>
              <a:t>Pour une proposition reçue entre le 4 juin 2026 et le 9 juillet 2026 : </a:t>
            </a:r>
            <a:r>
              <a:rPr lang="fr-FR" sz="1400" dirty="0">
                <a:solidFill>
                  <a:srgbClr val="000091"/>
                </a:solidFill>
              </a:rPr>
              <a:t>il a 2 jours pour répondre </a:t>
            </a:r>
          </a:p>
          <a:p>
            <a:pPr marL="167994" lvl="1" indent="0" algn="just">
              <a:spcBef>
                <a:spcPts val="800"/>
              </a:spcBef>
              <a:spcAft>
                <a:spcPts val="800"/>
              </a:spcAft>
              <a:buNone/>
            </a:pPr>
            <a:r>
              <a:rPr lang="fr-FR" sz="1400" u="sng" dirty="0">
                <a:solidFill>
                  <a:srgbClr val="000091"/>
                </a:solidFill>
              </a:rPr>
              <a:t>Exemple</a:t>
            </a:r>
            <a:r>
              <a:rPr lang="fr-FR" sz="1400" dirty="0">
                <a:solidFill>
                  <a:srgbClr val="000091"/>
                </a:solidFill>
              </a:rPr>
              <a:t> : pour une proposition d’admission reçue le 10 juin 2026 (matin), le candidat devra répondre avant le 11 juin 2026 23h59 (heure de Paris). </a:t>
            </a:r>
          </a:p>
          <a:p>
            <a:endParaRPr lang="fr-FR" sz="1400" dirty="0"/>
          </a:p>
        </p:txBody>
      </p:sp>
      <p:sp>
        <p:nvSpPr>
          <p:cNvPr id="6" name="Rectangle 5">
            <a:extLst>
              <a:ext uri="{FF2B5EF4-FFF2-40B4-BE49-F238E27FC236}">
                <a16:creationId xmlns:a16="http://schemas.microsoft.com/office/drawing/2014/main" id="{6384C8A6-C37B-41FA-9229-E03164B21235}"/>
              </a:ext>
            </a:extLst>
          </p:cNvPr>
          <p:cNvSpPr/>
          <p:nvPr/>
        </p:nvSpPr>
        <p:spPr>
          <a:xfrm>
            <a:off x="1234915" y="3294150"/>
            <a:ext cx="7064536" cy="674031"/>
          </a:xfrm>
          <a:prstGeom prst="rect">
            <a:avLst/>
          </a:prstGeom>
          <a:solidFill>
            <a:srgbClr val="000091"/>
          </a:solidFill>
        </p:spPr>
        <p:txBody>
          <a:bodyPr wrap="square">
            <a:spAutoFit/>
          </a:bodyPr>
          <a:lstStyle/>
          <a:p>
            <a:pPr marL="0" lvl="1" algn="just" defTabSz="609585">
              <a:lnSpc>
                <a:spcPct val="90000"/>
              </a:lnSpc>
              <a:buSzPct val="100000"/>
              <a:defRPr/>
            </a:pPr>
            <a:r>
              <a:rPr lang="fr-FR" sz="1400" b="1" u="sng" dirty="0">
                <a:solidFill>
                  <a:schemeClr val="bg1"/>
                </a:solidFill>
              </a:rPr>
              <a:t>Règle d’or</a:t>
            </a:r>
            <a:r>
              <a:rPr lang="fr-FR" sz="1400" b="1" kern="0" dirty="0">
                <a:solidFill>
                  <a:schemeClr val="bg1"/>
                </a:solidFill>
              </a:rPr>
              <a:t> </a:t>
            </a:r>
            <a:endParaRPr lang="fr-FR" sz="1400" kern="0" dirty="0">
              <a:solidFill>
                <a:schemeClr val="bg1"/>
              </a:solidFill>
            </a:endParaRPr>
          </a:p>
          <a:p>
            <a:pPr marL="0" lvl="1" algn="just" defTabSz="609585">
              <a:lnSpc>
                <a:spcPct val="90000"/>
              </a:lnSpc>
              <a:buSzPct val="100000"/>
              <a:defRPr/>
            </a:pPr>
            <a:r>
              <a:rPr lang="fr-FR" sz="1400" kern="0" dirty="0">
                <a:solidFill>
                  <a:schemeClr val="bg1"/>
                </a:solidFill>
              </a:rPr>
              <a:t>Il faut obligatoirement répondre à chaque proposition d’admission reçue avant la date limite indiquée dans le dossier, sous peine de la perdre.</a:t>
            </a:r>
          </a:p>
        </p:txBody>
      </p:sp>
      <p:sp>
        <p:nvSpPr>
          <p:cNvPr id="7" name="Rectangle à coins arrondis 6"/>
          <p:cNvSpPr/>
          <p:nvPr/>
        </p:nvSpPr>
        <p:spPr>
          <a:xfrm>
            <a:off x="3424369" y="205180"/>
            <a:ext cx="524255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délais de réponse aux propositions d’admission</a:t>
            </a:r>
          </a:p>
        </p:txBody>
      </p:sp>
    </p:spTree>
    <p:extLst>
      <p:ext uri="{BB962C8B-B14F-4D97-AF65-F5344CB8AC3E}">
        <p14:creationId xmlns:p14="http://schemas.microsoft.com/office/powerpoint/2010/main" val="4205106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520699" y="952820"/>
            <a:ext cx="8423909" cy="3742125"/>
          </a:xfrm>
        </p:spPr>
        <p:txBody>
          <a:bodyPr/>
          <a:lstStyle/>
          <a:p>
            <a:pPr marL="177800" lvl="0" indent="-177800" algn="just" defTabSz="457200">
              <a:spcBef>
                <a:spcPct val="20000"/>
              </a:spcBef>
              <a:spcAft>
                <a:spcPts val="0"/>
              </a:spcAft>
              <a:buClr>
                <a:srgbClr val="FF0000"/>
              </a:buClr>
              <a:buSzPct val="100000"/>
              <a:buFont typeface="Lucida Grande"/>
              <a:buChar char="&gt;"/>
            </a:pPr>
            <a:r>
              <a:rPr lang="fr-FR" sz="1600" b="1" dirty="0">
                <a:solidFill>
                  <a:srgbClr val="000091"/>
                </a:solidFill>
              </a:rPr>
              <a:t>Le candidat peut recevoir des réponses « en attente »</a:t>
            </a:r>
          </a:p>
          <a:p>
            <a:pPr marL="177800" lvl="0" indent="-177800" defTabSz="457200">
              <a:spcAft>
                <a:spcPts val="0"/>
              </a:spcAft>
              <a:buClr>
                <a:srgbClr val="FF0000"/>
              </a:buClr>
              <a:buSzPct val="100000"/>
              <a:buFont typeface="Lucida Grande"/>
              <a:buChar char="&gt;"/>
            </a:pPr>
            <a:endParaRPr lang="fr-FR" sz="1100" dirty="0">
              <a:solidFill>
                <a:srgbClr val="3D566E"/>
              </a:solidFill>
              <a:latin typeface="Marianne" panose="02000000000000000000" pitchFamily="2" charset="0"/>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31</a:t>
            </a:fld>
            <a:endParaRPr lang="fr-FR" dirty="0">
              <a:solidFill>
                <a:schemeClr val="tx1"/>
              </a:solidFill>
            </a:endParaRPr>
          </a:p>
        </p:txBody>
      </p:sp>
      <p:sp>
        <p:nvSpPr>
          <p:cNvPr id="9" name="Espace réservé du contenu 4">
            <a:extLst>
              <a:ext uri="{FF2B5EF4-FFF2-40B4-BE49-F238E27FC236}">
                <a16:creationId xmlns:a16="http://schemas.microsoft.com/office/drawing/2014/main" id="{8A831A44-CDC8-4D60-AD01-BA211AF1C753}"/>
              </a:ext>
            </a:extLst>
          </p:cNvPr>
          <p:cNvSpPr>
            <a:spLocks noGrp="1"/>
          </p:cNvSpPr>
          <p:nvPr>
            <p:ph sz="quarter" idx="14"/>
          </p:nvPr>
        </p:nvSpPr>
        <p:spPr>
          <a:xfrm>
            <a:off x="520700" y="1331595"/>
            <a:ext cx="8003842" cy="3811905"/>
          </a:xfrm>
        </p:spPr>
        <p:txBody>
          <a:bodyPr/>
          <a:lstStyle/>
          <a:p>
            <a:pPr algn="just">
              <a:spcAft>
                <a:spcPts val="1200"/>
              </a:spcAft>
            </a:pPr>
            <a:r>
              <a:rPr lang="fr-FR" sz="1400" dirty="0">
                <a:solidFill>
                  <a:srgbClr val="000091"/>
                </a:solidFill>
              </a:rPr>
              <a:t>Pour chaque vœu, il peut consulter des informations sur la liste d’attente : sa </a:t>
            </a:r>
            <a:r>
              <a:rPr lang="fr-FR" sz="1400" dirty="0">
                <a:solidFill>
                  <a:srgbClr val="FF9575"/>
                </a:solidFill>
              </a:rPr>
              <a:t>position dans la liste d’attente </a:t>
            </a:r>
            <a:r>
              <a:rPr lang="fr-FR" sz="1400" dirty="0">
                <a:solidFill>
                  <a:srgbClr val="000091"/>
                </a:solidFill>
              </a:rPr>
              <a:t>évolue en fonction des désistements  des autres candidats.</a:t>
            </a:r>
          </a:p>
          <a:p>
            <a:pPr algn="just">
              <a:spcAft>
                <a:spcPts val="1200"/>
              </a:spcAft>
            </a:pPr>
            <a:r>
              <a:rPr lang="fr-FR" sz="1400" dirty="0">
                <a:solidFill>
                  <a:srgbClr val="000091"/>
                </a:solidFill>
              </a:rPr>
              <a:t>Un lycéen en attente sur tous ses vœux le 2 juin n’a rien à faire, ils sont automatiquement conservés. Le candidat aura à se prononcer lors de l’arrivée d’une proposition d’admission.</a:t>
            </a:r>
          </a:p>
          <a:p>
            <a:pPr algn="just">
              <a:spcBef>
                <a:spcPts val="600"/>
              </a:spcBef>
              <a:spcAft>
                <a:spcPts val="600"/>
              </a:spcAft>
            </a:pPr>
            <a:endParaRPr lang="fr-FR" sz="1400" dirty="0">
              <a:solidFill>
                <a:srgbClr val="0C5076"/>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pPr algn="just">
              <a:spcBef>
                <a:spcPts val="600"/>
              </a:spcBef>
              <a:spcAft>
                <a:spcPts val="600"/>
              </a:spcAft>
            </a:pPr>
            <a:endParaRPr lang="fr-FR" sz="1400" b="1" dirty="0">
              <a:solidFill>
                <a:srgbClr val="000091"/>
              </a:solidFill>
              <a:latin typeface="Marianne" panose="02000000000000000000" pitchFamily="2" charset="0"/>
            </a:endParaRPr>
          </a:p>
          <a:p>
            <a:endParaRPr lang="fr-FR" dirty="0"/>
          </a:p>
        </p:txBody>
      </p:sp>
      <p:pic>
        <p:nvPicPr>
          <p:cNvPr id="10" name="Image 9">
            <a:extLst>
              <a:ext uri="{FF2B5EF4-FFF2-40B4-BE49-F238E27FC236}">
                <a16:creationId xmlns:a16="http://schemas.microsoft.com/office/drawing/2014/main" id="{27FC93B4-EE93-4BDE-95DE-6FEA82342A92}"/>
              </a:ext>
            </a:extLst>
          </p:cNvPr>
          <p:cNvPicPr>
            <a:picLocks noChangeAspect="1"/>
          </p:cNvPicPr>
          <p:nvPr/>
        </p:nvPicPr>
        <p:blipFill>
          <a:blip r:embed="rId3"/>
          <a:stretch>
            <a:fillRect/>
          </a:stretch>
        </p:blipFill>
        <p:spPr>
          <a:xfrm>
            <a:off x="851799" y="2479339"/>
            <a:ext cx="7288901" cy="720108"/>
          </a:xfrm>
          <a:prstGeom prst="rect">
            <a:avLst/>
          </a:prstGeom>
        </p:spPr>
      </p:pic>
      <p:sp>
        <p:nvSpPr>
          <p:cNvPr id="11" name="ZoneTexte 10">
            <a:extLst>
              <a:ext uri="{FF2B5EF4-FFF2-40B4-BE49-F238E27FC236}">
                <a16:creationId xmlns:a16="http://schemas.microsoft.com/office/drawing/2014/main" id="{24C1C1D9-194B-4D61-B3BB-FE3B214993CE}"/>
              </a:ext>
            </a:extLst>
          </p:cNvPr>
          <p:cNvSpPr txBox="1"/>
          <p:nvPr/>
        </p:nvSpPr>
        <p:spPr>
          <a:xfrm>
            <a:off x="508897" y="3395028"/>
            <a:ext cx="6974267" cy="646331"/>
          </a:xfrm>
          <a:prstGeom prst="rect">
            <a:avLst/>
          </a:prstGeom>
          <a:solidFill>
            <a:srgbClr val="FF9575"/>
          </a:solidFill>
        </p:spPr>
        <p:txBody>
          <a:bodyPr wrap="square">
            <a:spAutoFit/>
          </a:bodyPr>
          <a:lstStyle>
            <a:defPPr>
              <a:defRPr lang="fr-FR"/>
            </a:defPPr>
            <a:lvl1pPr algn="ctr">
              <a:defRPr b="1">
                <a:solidFill>
                  <a:schemeClr val="bg1"/>
                </a:solidFill>
              </a:defRPr>
            </a:lvl1pPr>
          </a:lstStyle>
          <a:p>
            <a:pPr algn="l"/>
            <a:r>
              <a:rPr lang="fr-FR" sz="1200" b="0" dirty="0">
                <a:solidFill>
                  <a:srgbClr val="000091"/>
                </a:solidFill>
              </a:rPr>
              <a:t>À consulter dans votre dossier</a:t>
            </a:r>
          </a:p>
          <a:p>
            <a:pPr marL="171450" indent="-171450" algn="l">
              <a:buFont typeface="Wingdings" panose="05000000000000000000" pitchFamily="2" charset="2"/>
              <a:buChar char="§"/>
            </a:pPr>
            <a:r>
              <a:rPr lang="fr-FR" sz="1200" b="0" dirty="0">
                <a:solidFill>
                  <a:schemeClr val="tx1"/>
                </a:solidFill>
              </a:rPr>
              <a:t>La vidéo « </a:t>
            </a:r>
            <a:r>
              <a:rPr lang="fr-FR" sz="1200" b="0" dirty="0">
                <a:solidFill>
                  <a:schemeClr val="tx1"/>
                </a:solidFill>
                <a:hlinkClick r:id="rId4"/>
              </a:rPr>
              <a:t>Liste d’attente comment ça marche ?</a:t>
            </a:r>
            <a:r>
              <a:rPr lang="fr-FR" sz="1200" b="0" dirty="0">
                <a:solidFill>
                  <a:schemeClr val="tx1"/>
                </a:solidFill>
              </a:rPr>
              <a:t> » </a:t>
            </a:r>
          </a:p>
          <a:p>
            <a:pPr marL="171450" indent="-171450" algn="l">
              <a:buFont typeface="Wingdings" panose="05000000000000000000" pitchFamily="2" charset="2"/>
              <a:buChar char="§"/>
            </a:pPr>
            <a:r>
              <a:rPr lang="fr-FR" sz="1200" b="0" dirty="0">
                <a:solidFill>
                  <a:schemeClr val="tx1"/>
                </a:solidFill>
              </a:rPr>
              <a:t>L</a:t>
            </a:r>
            <a:r>
              <a:rPr lang="fr-FR" sz="1200" b="0" dirty="0">
                <a:solidFill>
                  <a:schemeClr val="tx1"/>
                </a:solidFill>
                <a:hlinkClick r:id="rId5"/>
              </a:rPr>
              <a:t>’infographie sur les listes d’attente en internat </a:t>
            </a:r>
            <a:endParaRPr lang="fr-FR" sz="1200" b="0" dirty="0">
              <a:solidFill>
                <a:schemeClr val="tx1"/>
              </a:solidFill>
            </a:endParaRPr>
          </a:p>
        </p:txBody>
      </p:sp>
      <p:sp>
        <p:nvSpPr>
          <p:cNvPr id="12" name="Rectangle à coins arrondis 11"/>
          <p:cNvSpPr/>
          <p:nvPr/>
        </p:nvSpPr>
        <p:spPr>
          <a:xfrm>
            <a:off x="4991100" y="232739"/>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Candidats en liste d’attente</a:t>
            </a:r>
          </a:p>
        </p:txBody>
      </p:sp>
    </p:spTree>
    <p:extLst>
      <p:ext uri="{BB962C8B-B14F-4D97-AF65-F5344CB8AC3E}">
        <p14:creationId xmlns:p14="http://schemas.microsoft.com/office/powerpoint/2010/main" val="21502846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32</a:t>
            </a:fld>
            <a:endParaRPr lang="fr-FR" dirty="0">
              <a:solidFill>
                <a:schemeClr val="tx1"/>
              </a:solidFill>
            </a:endParaRPr>
          </a:p>
        </p:txBody>
      </p:sp>
      <p:sp>
        <p:nvSpPr>
          <p:cNvPr id="3" name="Espace réservé du contenu 2"/>
          <p:cNvSpPr>
            <a:spLocks noGrp="1"/>
          </p:cNvSpPr>
          <p:nvPr>
            <p:ph sz="quarter" idx="14"/>
          </p:nvPr>
        </p:nvSpPr>
        <p:spPr>
          <a:xfrm>
            <a:off x="505521" y="915354"/>
            <a:ext cx="8260815" cy="3681107"/>
          </a:xfrm>
        </p:spPr>
        <p:txBody>
          <a:bodyPr/>
          <a:lstStyle/>
          <a:p>
            <a:pPr algn="just"/>
            <a:r>
              <a:rPr lang="fr-FR" sz="1400" dirty="0"/>
              <a:t>La réponse </a:t>
            </a:r>
            <a:r>
              <a:rPr lang="fr-FR" sz="1400" b="1" dirty="0">
                <a:solidFill>
                  <a:srgbClr val="F28E65"/>
                </a:solidFill>
              </a:rPr>
              <a:t>« candidature retenue sous réserve de contrat »</a:t>
            </a:r>
            <a:r>
              <a:rPr lang="fr-FR" sz="1400" dirty="0"/>
              <a:t> signifie que la candidature a été sélectionnée et que pour être effectivement admis le candidat doit avoir signé un contrat d’apprentissage avec un employeur.</a:t>
            </a:r>
          </a:p>
          <a:p>
            <a:pPr algn="just">
              <a:spcAft>
                <a:spcPts val="1200"/>
              </a:spcAft>
            </a:pPr>
            <a:r>
              <a:rPr lang="fr-FR" sz="1400" dirty="0"/>
              <a:t>La </a:t>
            </a:r>
            <a:r>
              <a:rPr lang="fr-FR" sz="1400" b="1" dirty="0">
                <a:solidFill>
                  <a:srgbClr val="F28E65"/>
                </a:solidFill>
              </a:rPr>
              <a:t>proposition d’admission n’est déclenchée qu’après enregistrement du contrat signé sur Parcoursup par le CFA.</a:t>
            </a:r>
          </a:p>
          <a:p>
            <a:pPr algn="just"/>
            <a:r>
              <a:rPr lang="fr-FR" sz="1400" b="1" dirty="0">
                <a:solidFill>
                  <a:srgbClr val="ED7454"/>
                </a:solidFill>
              </a:rPr>
              <a:t>&gt; &gt; </a:t>
            </a:r>
            <a:r>
              <a:rPr lang="fr-FR" sz="1400" dirty="0"/>
              <a:t>Faire ses recherches d’employeur sans tarder en consultant :</a:t>
            </a:r>
          </a:p>
          <a:p>
            <a:pPr marL="214313" indent="-214313" algn="just">
              <a:buFont typeface="Arial" panose="020B0604020202020204" pitchFamily="34" charset="0"/>
              <a:buChar char="•"/>
            </a:pPr>
            <a:r>
              <a:rPr lang="fr-FR" sz="1400" dirty="0"/>
              <a:t>Le site </a:t>
            </a:r>
            <a:r>
              <a:rPr lang="fr-FR" sz="1400" b="1" dirty="0">
                <a:solidFill>
                  <a:srgbClr val="F28E65"/>
                </a:solidFill>
                <a:hlinkClick r:id="rId2"/>
              </a:rPr>
              <a:t>La bonne alternance </a:t>
            </a:r>
            <a:r>
              <a:rPr lang="fr-FR" sz="1400" b="1" dirty="0">
                <a:solidFill>
                  <a:srgbClr val="F28E65"/>
                </a:solidFill>
              </a:rPr>
              <a:t>depuis son dossier </a:t>
            </a:r>
            <a:r>
              <a:rPr lang="fr-FR" sz="1400" dirty="0"/>
              <a:t>pour trouver les entreprises qui recrutent régulièrement des apprentis</a:t>
            </a:r>
          </a:p>
          <a:p>
            <a:pPr marL="214313" indent="-214313" algn="just">
              <a:buFont typeface="Arial" panose="020B0604020202020204" pitchFamily="34" charset="0"/>
              <a:buChar char="•"/>
            </a:pPr>
            <a:r>
              <a:rPr lang="fr-FR" sz="1400" b="1" dirty="0">
                <a:solidFill>
                  <a:srgbClr val="F28E65"/>
                </a:solidFill>
              </a:rPr>
              <a:t>Nos conseils </a:t>
            </a:r>
            <a:r>
              <a:rPr lang="fr-FR" sz="1400" dirty="0"/>
              <a:t>pour trouver un employeur sur </a:t>
            </a:r>
            <a:r>
              <a:rPr lang="fr-FR" sz="1400" b="1" dirty="0">
                <a:solidFill>
                  <a:srgbClr val="F28E65"/>
                </a:solidFill>
                <a:hlinkClick r:id="rId3"/>
              </a:rPr>
              <a:t>Parcoursup.gouv.fr </a:t>
            </a:r>
            <a:endParaRPr lang="fr-FR" sz="1400" b="1" dirty="0">
              <a:solidFill>
                <a:srgbClr val="F28E65"/>
              </a:solidFill>
            </a:endParaRPr>
          </a:p>
          <a:p>
            <a:pPr algn="just"/>
            <a:endParaRPr lang="fr-FR" sz="1400" dirty="0"/>
          </a:p>
          <a:p>
            <a:pPr algn="just"/>
            <a:r>
              <a:rPr lang="fr-FR" sz="1400" dirty="0"/>
              <a:t>Les CFA et les établissements qui vous intéressent doivent également vous aider, </a:t>
            </a:r>
            <a:r>
              <a:rPr lang="fr-FR" sz="1400" b="1" dirty="0">
                <a:solidFill>
                  <a:srgbClr val="F28E65"/>
                </a:solidFill>
              </a:rPr>
              <a:t>ils peuvent être contactés directement. </a:t>
            </a:r>
          </a:p>
          <a:p>
            <a:endParaRPr lang="fr-FR" sz="1350" dirty="0"/>
          </a:p>
        </p:txBody>
      </p:sp>
      <p:sp>
        <p:nvSpPr>
          <p:cNvPr id="7" name="Rectangle à coins arrondis 6"/>
          <p:cNvSpPr/>
          <p:nvPr/>
        </p:nvSpPr>
        <p:spPr>
          <a:xfrm>
            <a:off x="5190387" y="209607"/>
            <a:ext cx="344259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en apprentissage</a:t>
            </a:r>
          </a:p>
        </p:txBody>
      </p:sp>
    </p:spTree>
    <p:extLst>
      <p:ext uri="{BB962C8B-B14F-4D97-AF65-F5344CB8AC3E}">
        <p14:creationId xmlns:p14="http://schemas.microsoft.com/office/powerpoint/2010/main" val="3022546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09599" y="4217228"/>
            <a:ext cx="7918451" cy="400110"/>
          </a:xfrm>
          <a:prstGeom prst="rect">
            <a:avLst/>
          </a:prstGeom>
          <a:noFill/>
        </p:spPr>
        <p:txBody>
          <a:bodyPr wrap="square" rtlCol="0">
            <a:spAutoFit/>
          </a:bodyPr>
          <a:lstStyle/>
          <a:p>
            <a:r>
              <a:rPr lang="fr-FR" sz="2000" b="1" dirty="0">
                <a:solidFill>
                  <a:srgbClr val="000091"/>
                </a:solidFill>
              </a:rPr>
              <a:t>Le classement des vœux en attente : entre le 5 et le 8 juin 2026</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33</a:t>
            </a:fld>
            <a:endParaRPr lang="fr-FR" dirty="0">
              <a:solidFill>
                <a:schemeClr val="tx1"/>
              </a:solidFill>
            </a:endParaRPr>
          </a:p>
        </p:txBody>
      </p:sp>
      <p:pic>
        <p:nvPicPr>
          <p:cNvPr id="5" name="Image 4">
            <a:extLst>
              <a:ext uri="{FF2B5EF4-FFF2-40B4-BE49-F238E27FC236}">
                <a16:creationId xmlns:a16="http://schemas.microsoft.com/office/drawing/2014/main" id="{38E846ED-8A9F-4184-A4DB-95C3AAA9D432}"/>
              </a:ext>
            </a:extLst>
          </p:cNvPr>
          <p:cNvPicPr>
            <a:picLocks noChangeAspect="1"/>
          </p:cNvPicPr>
          <p:nvPr/>
        </p:nvPicPr>
        <p:blipFill>
          <a:blip r:embed="rId2"/>
          <a:stretch>
            <a:fillRect/>
          </a:stretch>
        </p:blipFill>
        <p:spPr>
          <a:xfrm>
            <a:off x="1654444" y="849790"/>
            <a:ext cx="5835112" cy="3443919"/>
          </a:xfrm>
          <a:prstGeom prst="rect">
            <a:avLst/>
          </a:prstGeom>
        </p:spPr>
      </p:pic>
    </p:spTree>
    <p:extLst>
      <p:ext uri="{BB962C8B-B14F-4D97-AF65-F5344CB8AC3E}">
        <p14:creationId xmlns:p14="http://schemas.microsoft.com/office/powerpoint/2010/main" val="41359498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solidFill>
                  <a:schemeClr val="tx1"/>
                </a:solidFill>
              </a:rPr>
              <a:pPr/>
              <a:t>34</a:t>
            </a:fld>
            <a:endParaRPr lang="fr-FR" dirty="0">
              <a:solidFill>
                <a:schemeClr val="tx1"/>
              </a:solidFill>
            </a:endParaRPr>
          </a:p>
        </p:txBody>
      </p:sp>
      <p:sp>
        <p:nvSpPr>
          <p:cNvPr id="4" name="Espace réservé du contenu 3"/>
          <p:cNvSpPr>
            <a:spLocks noGrp="1"/>
          </p:cNvSpPr>
          <p:nvPr>
            <p:ph sz="quarter" idx="14"/>
          </p:nvPr>
        </p:nvSpPr>
        <p:spPr>
          <a:xfrm>
            <a:off x="469900" y="829731"/>
            <a:ext cx="8191500" cy="3716869"/>
          </a:xfrm>
        </p:spPr>
        <p:txBody>
          <a:bodyPr/>
          <a:lstStyle/>
          <a:p>
            <a:pPr marL="285750" indent="-285750" algn="just">
              <a:spcAft>
                <a:spcPts val="600"/>
              </a:spcAft>
              <a:buFont typeface="Wingdings" panose="05000000000000000000" pitchFamily="2" charset="2"/>
              <a:buChar char="q"/>
            </a:pPr>
            <a:r>
              <a:rPr lang="fr-FR" sz="1400" b="1" dirty="0">
                <a:solidFill>
                  <a:srgbClr val="000091"/>
                </a:solidFill>
              </a:rPr>
              <a:t>En se connectant à son dossier </a:t>
            </a:r>
            <a:r>
              <a:rPr lang="fr-FR" sz="1400" b="1" u="sng" dirty="0">
                <a:solidFill>
                  <a:srgbClr val="000091"/>
                </a:solidFill>
              </a:rPr>
              <a:t>entre le 5 et le 8 juin 2026 </a:t>
            </a:r>
            <a:r>
              <a:rPr lang="fr-FR" sz="1400" b="1" dirty="0">
                <a:solidFill>
                  <a:srgbClr val="000091"/>
                </a:solidFill>
              </a:rPr>
              <a:t>(23h59, heure de Paris)</a:t>
            </a:r>
          </a:p>
          <a:p>
            <a:pPr marL="423450" lvl="1" indent="-171450" algn="just">
              <a:spcAft>
                <a:spcPts val="0"/>
              </a:spcAft>
              <a:buFont typeface="Wingdings" panose="05000000000000000000" pitchFamily="2" charset="2"/>
              <a:buChar char="Ø"/>
            </a:pPr>
            <a:r>
              <a:rPr lang="fr-FR" sz="1300" dirty="0"/>
              <a:t>le candidat sélectionne et classe par ordre de préférence les vœux en attente qu’il souhaite conserver.</a:t>
            </a:r>
          </a:p>
          <a:p>
            <a:pPr marL="423450" lvl="1" indent="-171450" algn="just">
              <a:spcAft>
                <a:spcPts val="0"/>
              </a:spcAft>
              <a:buFont typeface="Wingdings" panose="05000000000000000000" pitchFamily="2" charset="2"/>
              <a:buChar char="Ø"/>
            </a:pPr>
            <a:r>
              <a:rPr lang="fr-FR" sz="1300" dirty="0"/>
              <a:t>Les formations n’auront jamais accès à son classement.</a:t>
            </a:r>
          </a:p>
          <a:p>
            <a:pPr marL="423450" lvl="1" indent="-171450" algn="just">
              <a:spcAft>
                <a:spcPts val="0"/>
              </a:spcAft>
              <a:buFont typeface="Wingdings" panose="05000000000000000000" pitchFamily="2" charset="2"/>
              <a:buChar char="Ø"/>
            </a:pPr>
            <a:r>
              <a:rPr lang="fr-FR" sz="1300" dirty="0"/>
              <a:t>Le classement ne modifie pas la place dans la liste d’attente de la formation.</a:t>
            </a:r>
          </a:p>
          <a:p>
            <a:pPr lvl="1" indent="0" algn="just">
              <a:spcAft>
                <a:spcPts val="0"/>
              </a:spcAft>
              <a:buNone/>
            </a:pPr>
            <a:endParaRPr lang="fr-FR" sz="400" dirty="0"/>
          </a:p>
          <a:p>
            <a:pPr marL="285750" lvl="0" indent="-285750" algn="just">
              <a:spcBef>
                <a:spcPts val="600"/>
              </a:spcBef>
              <a:spcAft>
                <a:spcPts val="600"/>
              </a:spcAft>
              <a:buFont typeface="Wingdings" panose="05000000000000000000" pitchFamily="2" charset="2"/>
              <a:buChar char="q"/>
            </a:pPr>
            <a:r>
              <a:rPr lang="fr-FR" sz="1400" b="1" u="sng" dirty="0">
                <a:solidFill>
                  <a:srgbClr val="000091"/>
                </a:solidFill>
              </a:rPr>
              <a:t>À compter du 9 juin 2026</a:t>
            </a:r>
            <a:endParaRPr lang="fr-FR" sz="1400" b="1" dirty="0">
              <a:solidFill>
                <a:srgbClr val="000091"/>
              </a:solidFill>
            </a:endParaRPr>
          </a:p>
          <a:p>
            <a:pPr marL="423450" lvl="1" indent="-171450" algn="just">
              <a:spcAft>
                <a:spcPts val="0"/>
              </a:spcAft>
              <a:buFont typeface="Wingdings" panose="05000000000000000000" pitchFamily="2" charset="2"/>
              <a:buChar char="Ø"/>
            </a:pPr>
            <a:r>
              <a:rPr lang="fr-FR" sz="1300" b="1" dirty="0"/>
              <a:t>Les vœux en attente non classés avant le 8 juin 23h59 sont supprimés </a:t>
            </a:r>
          </a:p>
          <a:p>
            <a:pPr marL="423450" lvl="1" indent="-171450" algn="just">
              <a:spcAft>
                <a:spcPts val="0"/>
              </a:spcAft>
              <a:buFont typeface="Wingdings" panose="05000000000000000000" pitchFamily="2" charset="2"/>
              <a:buChar char="Ø"/>
            </a:pPr>
            <a:r>
              <a:rPr lang="fr-FR" sz="1300" dirty="0"/>
              <a:t>Si un candidat reçoit une proposition d’admission pour un vœu en attente classé : </a:t>
            </a:r>
          </a:p>
          <a:p>
            <a:pPr marL="717750" lvl="2" indent="-285750" algn="just">
              <a:spcAft>
                <a:spcPts val="600"/>
              </a:spcAft>
              <a:buFont typeface="Wingdings" panose="05000000000000000000" pitchFamily="2" charset="2"/>
              <a:buChar char="§"/>
            </a:pPr>
            <a:r>
              <a:rPr lang="fr-FR" sz="1300" dirty="0"/>
              <a:t>Il peut choisir d’accepter ou de refuser cette proposition</a:t>
            </a:r>
          </a:p>
          <a:p>
            <a:pPr marL="717750" lvl="2" indent="-285750" algn="just">
              <a:spcAft>
                <a:spcPts val="600"/>
              </a:spcAft>
              <a:buFont typeface="Wingdings" panose="05000000000000000000" pitchFamily="2" charset="2"/>
              <a:buChar char="§"/>
            </a:pPr>
            <a:r>
              <a:rPr lang="fr-FR" sz="1300" dirty="0"/>
              <a:t>Tous les vœux qui viennent après dans son classement sont supprimés </a:t>
            </a:r>
          </a:p>
          <a:p>
            <a:pPr lvl="0" algn="just">
              <a:spcAft>
                <a:spcPts val="0"/>
              </a:spcAft>
              <a:defRPr/>
            </a:pPr>
            <a:endParaRPr lang="fr-FR" sz="600" b="1" u="sng" dirty="0"/>
          </a:p>
          <a:p>
            <a:pPr lvl="0" algn="just">
              <a:spcAft>
                <a:spcPts val="0"/>
              </a:spcAft>
              <a:defRPr/>
            </a:pPr>
            <a:r>
              <a:rPr lang="fr-FR" sz="1200" b="1" u="sng" dirty="0"/>
              <a:t>Par exemple </a:t>
            </a:r>
            <a:r>
              <a:rPr lang="fr-FR" sz="1200" b="1" dirty="0"/>
              <a:t>: </a:t>
            </a:r>
            <a:r>
              <a:rPr lang="fr-FR" sz="1200" dirty="0"/>
              <a:t>Paul a classé 5 vœux en attente. S’il reçoit une proposition d’admission relative à son vœu classé en 1</a:t>
            </a:r>
            <a:r>
              <a:rPr lang="fr-FR" sz="1200" baseline="30000" dirty="0"/>
              <a:t>er</a:t>
            </a:r>
            <a:r>
              <a:rPr lang="fr-FR" sz="1200" dirty="0"/>
              <a:t>, ses vœux en position 2, 3, 4 et 5 sont supprimés. S’il avait déjà accepté une proposition  d’admission, il devra choisir entre la nouvelle proposition et celle déjà acceptée.</a:t>
            </a:r>
          </a:p>
          <a:p>
            <a:pPr lvl="0" algn="just">
              <a:spcAft>
                <a:spcPts val="0"/>
              </a:spcAft>
              <a:defRPr/>
            </a:pPr>
            <a:endParaRPr lang="fr-FR" sz="900" dirty="0"/>
          </a:p>
          <a:p>
            <a:pPr lvl="0" algn="just">
              <a:spcAft>
                <a:spcPts val="0"/>
              </a:spcAft>
              <a:defRPr/>
            </a:pPr>
            <a:r>
              <a:rPr lang="fr-FR" sz="1400" b="1" dirty="0"/>
              <a:t>Le bon réflexe : tester ses connaissances et les interfaces (quiz, vidéos, infographies, site d’entrainement)</a:t>
            </a:r>
          </a:p>
          <a:p>
            <a:endParaRPr lang="fr-FR" sz="1300" dirty="0"/>
          </a:p>
        </p:txBody>
      </p:sp>
      <p:sp>
        <p:nvSpPr>
          <p:cNvPr id="5" name="Rectangle à coins arrondis 4"/>
          <p:cNvSpPr/>
          <p:nvPr/>
        </p:nvSpPr>
        <p:spPr>
          <a:xfrm>
            <a:off x="3634637" y="224677"/>
            <a:ext cx="5026763"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classer les vœux en attente ?</a:t>
            </a:r>
          </a:p>
        </p:txBody>
      </p:sp>
    </p:spTree>
    <p:extLst>
      <p:ext uri="{BB962C8B-B14F-4D97-AF65-F5344CB8AC3E}">
        <p14:creationId xmlns:p14="http://schemas.microsoft.com/office/powerpoint/2010/main" val="12870284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74736" y="4249348"/>
            <a:ext cx="8775480" cy="461665"/>
          </a:xfrm>
          <a:prstGeom prst="rect">
            <a:avLst/>
          </a:prstGeom>
          <a:noFill/>
        </p:spPr>
        <p:txBody>
          <a:bodyPr wrap="square" rtlCol="0">
            <a:spAutoFit/>
          </a:bodyPr>
          <a:lstStyle/>
          <a:p>
            <a:pPr algn="ctr"/>
            <a:r>
              <a:rPr lang="fr-FR" sz="2400" b="1" dirty="0">
                <a:solidFill>
                  <a:srgbClr val="000091"/>
                </a:solidFill>
              </a:rPr>
              <a:t>Parcoursup 2026 : la fin de la phase principale </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35</a:t>
            </a:fld>
            <a:endParaRPr lang="fr-FR" dirty="0">
              <a:solidFill>
                <a:schemeClr val="tx1"/>
              </a:solidFill>
            </a:endParaRPr>
          </a:p>
        </p:txBody>
      </p:sp>
      <p:pic>
        <p:nvPicPr>
          <p:cNvPr id="14" name="Image 13"/>
          <p:cNvPicPr>
            <a:picLocks noChangeAspect="1"/>
          </p:cNvPicPr>
          <p:nvPr/>
        </p:nvPicPr>
        <p:blipFill>
          <a:blip r:embed="rId2"/>
          <a:stretch>
            <a:fillRect/>
          </a:stretch>
        </p:blipFill>
        <p:spPr>
          <a:xfrm>
            <a:off x="780585" y="919207"/>
            <a:ext cx="7598422" cy="3293897"/>
          </a:xfrm>
          <a:prstGeom prst="rect">
            <a:avLst/>
          </a:prstGeom>
        </p:spPr>
      </p:pic>
    </p:spTree>
    <p:extLst>
      <p:ext uri="{BB962C8B-B14F-4D97-AF65-F5344CB8AC3E}">
        <p14:creationId xmlns:p14="http://schemas.microsoft.com/office/powerpoint/2010/main" val="1513158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36</a:t>
            </a:fld>
            <a:endParaRPr lang="fr-FR" dirty="0"/>
          </a:p>
        </p:txBody>
      </p:sp>
      <p:sp>
        <p:nvSpPr>
          <p:cNvPr id="5" name="Espace réservé du contenu 4"/>
          <p:cNvSpPr>
            <a:spLocks noGrp="1"/>
          </p:cNvSpPr>
          <p:nvPr>
            <p:ph sz="quarter" idx="14"/>
          </p:nvPr>
        </p:nvSpPr>
        <p:spPr>
          <a:xfrm>
            <a:off x="377662" y="914400"/>
            <a:ext cx="8298794" cy="3772860"/>
          </a:xfrm>
        </p:spPr>
        <p:txBody>
          <a:bodyPr/>
          <a:lstStyle/>
          <a:p>
            <a:pPr algn="just">
              <a:spcBef>
                <a:spcPts val="1200"/>
              </a:spcBef>
              <a:spcAft>
                <a:spcPts val="1200"/>
              </a:spcAft>
            </a:pPr>
            <a:endParaRPr lang="fr-FR" sz="800" b="1" u="sng" dirty="0"/>
          </a:p>
          <a:p>
            <a:pPr algn="just">
              <a:spcAft>
                <a:spcPts val="1200"/>
              </a:spcAft>
            </a:pPr>
            <a:r>
              <a:rPr lang="fr-FR" sz="1400" b="1" u="sng" dirty="0"/>
              <a:t>Fin de la phase d’admission principale le 11 juillet 2026</a:t>
            </a:r>
          </a:p>
          <a:p>
            <a:pPr algn="just"/>
            <a:r>
              <a:rPr lang="fr-FR" sz="1400" b="1" dirty="0"/>
              <a:t>Que signifie la fin de la phase principale ? </a:t>
            </a:r>
          </a:p>
          <a:p>
            <a:pPr marL="171450" indent="-171450" algn="just">
              <a:spcAft>
                <a:spcPts val="1200"/>
              </a:spcAft>
              <a:buFont typeface="Wingdings" panose="05000000000000000000" pitchFamily="2" charset="2"/>
              <a:buChar char="Ø"/>
            </a:pPr>
            <a:r>
              <a:rPr lang="fr-FR" sz="1200" dirty="0"/>
              <a:t>Les formations sont complètes, les listes d’attente n’évoluent plus. </a:t>
            </a:r>
          </a:p>
          <a:p>
            <a:pPr marL="171450" indent="-171450" algn="just">
              <a:spcAft>
                <a:spcPts val="1200"/>
              </a:spcAft>
              <a:buFont typeface="Wingdings" panose="05000000000000000000" pitchFamily="2" charset="2"/>
              <a:buChar char="Ø"/>
            </a:pPr>
            <a:r>
              <a:rPr lang="fr-FR" sz="1200" b="1" dirty="0"/>
              <a:t>Le 11 juillet 2026</a:t>
            </a:r>
            <a:r>
              <a:rPr lang="fr-FR" sz="1200" dirty="0"/>
              <a:t>, les vœux en attente classés par les candidats et toujours présents dans leur dossier seront automatiquement archivés dans leur dossier. </a:t>
            </a:r>
          </a:p>
          <a:p>
            <a:pPr algn="just">
              <a:spcAft>
                <a:spcPts val="1200"/>
              </a:spcAft>
            </a:pPr>
            <a:r>
              <a:rPr lang="fr-FR" sz="1200" dirty="0"/>
              <a:t>Ainsi, si une place venait à se libérer de manière exceptionnelle pendant l’été (suite au désistement d’un candidat admis), elle sera proposée au 1</a:t>
            </a:r>
            <a:r>
              <a:rPr lang="fr-FR" sz="1200" baseline="30000" dirty="0"/>
              <a:t>er</a:t>
            </a:r>
            <a:r>
              <a:rPr lang="fr-FR" sz="1200" dirty="0"/>
              <a:t>  candidat sur la liste d’attente. </a:t>
            </a:r>
          </a:p>
          <a:p>
            <a:pPr algn="just">
              <a:spcAft>
                <a:spcPts val="1200"/>
              </a:spcAft>
            </a:pPr>
            <a:endParaRPr lang="fr-FR" sz="1200" dirty="0">
              <a:latin typeface="Marianne" panose="02000000000000000000" pitchFamily="2" charset="0"/>
            </a:endParaRPr>
          </a:p>
          <a:p>
            <a:pPr algn="just">
              <a:spcAft>
                <a:spcPts val="1200"/>
              </a:spcAft>
            </a:pPr>
            <a:endParaRPr lang="fr-FR" sz="1200" dirty="0">
              <a:latin typeface="Marianne" panose="02000000000000000000" pitchFamily="2" charset="0"/>
            </a:endParaRPr>
          </a:p>
          <a:p>
            <a:pPr marL="171450" indent="-171450">
              <a:buFont typeface="Wingdings" panose="05000000000000000000" pitchFamily="2" charset="2"/>
              <a:buChar char="Ø"/>
            </a:pPr>
            <a:endParaRPr lang="fr-FR" b="1" dirty="0">
              <a:latin typeface="Marianne" panose="02000000000000000000" pitchFamily="2" charset="0"/>
              <a:cs typeface="Tahoma"/>
            </a:endParaRPr>
          </a:p>
          <a:p>
            <a:endParaRPr lang="fr-FR" dirty="0">
              <a:latin typeface="Marianne" panose="02000000000000000000" pitchFamily="2" charset="0"/>
              <a:cs typeface="Tahoma"/>
            </a:endParaRPr>
          </a:p>
          <a:p>
            <a:endParaRPr lang="fr-FR" sz="1400" dirty="0"/>
          </a:p>
          <a:p>
            <a:endParaRPr lang="fr-FR" dirty="0">
              <a:latin typeface="Marianne" panose="02000000000000000000" pitchFamily="2" charset="0"/>
            </a:endParaRPr>
          </a:p>
          <a:p>
            <a:endParaRPr lang="fr-FR" dirty="0">
              <a:latin typeface="Marianne" panose="02000000000000000000" pitchFamily="2" charset="0"/>
            </a:endParaRPr>
          </a:p>
          <a:p>
            <a:r>
              <a:rPr lang="fr-FR" dirty="0"/>
              <a:t> </a:t>
            </a:r>
          </a:p>
          <a:p>
            <a:endParaRPr lang="fr-FR" dirty="0"/>
          </a:p>
        </p:txBody>
      </p:sp>
      <p:sp>
        <p:nvSpPr>
          <p:cNvPr id="7" name="ZoneTexte 6"/>
          <p:cNvSpPr txBox="1"/>
          <p:nvPr/>
        </p:nvSpPr>
        <p:spPr>
          <a:xfrm>
            <a:off x="377662" y="3203067"/>
            <a:ext cx="7883688" cy="1107996"/>
          </a:xfrm>
          <a:prstGeom prst="rect">
            <a:avLst/>
          </a:prstGeom>
          <a:solidFill>
            <a:srgbClr val="FF9575"/>
          </a:solidFill>
        </p:spPr>
        <p:txBody>
          <a:bodyPr wrap="square">
            <a:spAutoFit/>
          </a:bodyPr>
          <a:lstStyle>
            <a:defPPr>
              <a:defRPr lang="fr-FR"/>
            </a:defPPr>
            <a:lvl1pPr algn="ctr">
              <a:defRPr sz="1600" b="1">
                <a:solidFill>
                  <a:schemeClr val="bg1"/>
                </a:solidFill>
              </a:defRPr>
            </a:lvl1pPr>
          </a:lstStyle>
          <a:p>
            <a:pPr algn="l"/>
            <a:r>
              <a:rPr lang="fr-FR" sz="1100" dirty="0">
                <a:solidFill>
                  <a:srgbClr val="000091"/>
                </a:solidFill>
              </a:rPr>
              <a:t>À savoir</a:t>
            </a:r>
          </a:p>
          <a:p>
            <a:pPr algn="l"/>
            <a:endParaRPr lang="fr-FR" sz="1100" dirty="0">
              <a:solidFill>
                <a:srgbClr val="000091"/>
              </a:solidFill>
            </a:endParaRPr>
          </a:p>
          <a:p>
            <a:pPr algn="l"/>
            <a:r>
              <a:rPr lang="fr-FR" sz="1100" dirty="0">
                <a:solidFill>
                  <a:srgbClr val="000091"/>
                </a:solidFill>
              </a:rPr>
              <a:t>Un répondeur automatique pour partir l’esprit tranquille pendant l’été </a:t>
            </a:r>
            <a:endParaRPr lang="fr-FR" sz="1100" b="0" dirty="0">
              <a:solidFill>
                <a:srgbClr val="000091"/>
              </a:solidFill>
            </a:endParaRPr>
          </a:p>
          <a:p>
            <a:pPr algn="just"/>
            <a:r>
              <a:rPr lang="fr-FR" sz="1100" b="0" dirty="0"/>
              <a:t> &gt; Les candidats qui ont choisi d’archiver des vœux en attente peuvent recevoir exceptionnellement une proposition d’admission pendant l’été. Ils pourront activer le répondeur automatique entre le 13 juillet et le 18 août 2026. </a:t>
            </a:r>
          </a:p>
          <a:p>
            <a:pPr algn="l"/>
            <a:r>
              <a:rPr lang="fr-FR" sz="1100" dirty="0">
                <a:solidFill>
                  <a:srgbClr val="000091"/>
                </a:solidFill>
              </a:rPr>
              <a:t>Dès qu’une proposition leur est faite, le répondeur automatique l’accepte à leur place.</a:t>
            </a:r>
          </a:p>
        </p:txBody>
      </p:sp>
      <p:sp>
        <p:nvSpPr>
          <p:cNvPr id="6" name="Rectangle à coins arrondis 5"/>
          <p:cNvSpPr/>
          <p:nvPr/>
        </p:nvSpPr>
        <p:spPr>
          <a:xfrm>
            <a:off x="4049249" y="268957"/>
            <a:ext cx="4542301"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Fin de la phase d’admission principale</a:t>
            </a:r>
          </a:p>
        </p:txBody>
      </p:sp>
    </p:spTree>
    <p:extLst>
      <p:ext uri="{BB962C8B-B14F-4D97-AF65-F5344CB8AC3E}">
        <p14:creationId xmlns:p14="http://schemas.microsoft.com/office/powerpoint/2010/main" val="4036652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a:latin typeface="+mn-lt"/>
              </a:rPr>
              <a:t>L’inscription administrative dans la formation choisie </a:t>
            </a:r>
          </a:p>
        </p:txBody>
      </p:sp>
      <p:sp>
        <p:nvSpPr>
          <p:cNvPr id="3" name="Espace réservé du contenu 2"/>
          <p:cNvSpPr>
            <a:spLocks noGrp="1"/>
          </p:cNvSpPr>
          <p:nvPr>
            <p:ph sz="quarter" idx="14"/>
          </p:nvPr>
        </p:nvSpPr>
        <p:spPr>
          <a:xfrm>
            <a:off x="467542" y="1347615"/>
            <a:ext cx="8207977" cy="3312368"/>
          </a:xfrm>
        </p:spPr>
        <p:txBody>
          <a:bodyPr/>
          <a:lstStyle/>
          <a:p>
            <a:pPr lvl="0" algn="just"/>
            <a:r>
              <a:rPr lang="fr-FR" sz="1400" dirty="0"/>
              <a:t>Après </a:t>
            </a:r>
            <a:r>
              <a:rPr lang="fr-FR" sz="1400" b="1" dirty="0">
                <a:solidFill>
                  <a:srgbClr val="F28E65"/>
                </a:solidFill>
              </a:rPr>
              <a:t>avoir accepté définitivement la proposition d’admission de son choix et après avoir eu ses résultats au baccalauréat,</a:t>
            </a:r>
            <a:r>
              <a:rPr lang="fr-FR" sz="1400" dirty="0"/>
              <a:t> le lycéen procède à son inscription administrative. </a:t>
            </a:r>
          </a:p>
          <a:p>
            <a:pPr algn="just"/>
            <a:r>
              <a:rPr lang="fr-FR" sz="1400" dirty="0"/>
              <a:t>L’inscription administrative se fait </a:t>
            </a:r>
            <a:r>
              <a:rPr lang="fr-FR" sz="1400" b="1" dirty="0">
                <a:solidFill>
                  <a:srgbClr val="F28E65"/>
                </a:solidFill>
              </a:rPr>
              <a:t>directement auprès de l’établissement choisi </a:t>
            </a:r>
            <a:r>
              <a:rPr lang="fr-FR" sz="1400" dirty="0"/>
              <a:t>et pas sur Parcoursup.</a:t>
            </a:r>
          </a:p>
          <a:p>
            <a:pPr lvl="0" algn="just"/>
            <a:endParaRPr lang="fr-FR" sz="500" b="1" dirty="0"/>
          </a:p>
          <a:p>
            <a:pPr lvl="0" algn="just"/>
            <a:r>
              <a:rPr lang="fr-FR" sz="1400" b="1" dirty="0">
                <a:solidFill>
                  <a:srgbClr val="F28E65"/>
                </a:solidFill>
              </a:rPr>
              <a:t>Les modalités d’inscription sont propres à chaque établissement</a:t>
            </a:r>
            <a:r>
              <a:rPr lang="fr-FR" sz="1400" b="1" dirty="0"/>
              <a:t> : </a:t>
            </a:r>
          </a:p>
          <a:p>
            <a:pPr marL="285743" indent="-285743" algn="just">
              <a:buClr>
                <a:srgbClr val="ED7454"/>
              </a:buClr>
              <a:buFont typeface="Arial" panose="020B0604020202020204" pitchFamily="34" charset="0"/>
              <a:buChar char="•"/>
            </a:pPr>
            <a:r>
              <a:rPr lang="fr-FR" sz="1400" dirty="0"/>
              <a:t>Consulter les modalités d’inscription indiquées dans le dossier candidat sur Parcoursup. </a:t>
            </a:r>
          </a:p>
          <a:p>
            <a:pPr marL="285743" indent="-285743" algn="just">
              <a:buClr>
                <a:srgbClr val="ED7454"/>
              </a:buClr>
              <a:buFont typeface="Arial" panose="020B0604020202020204" pitchFamily="34" charset="0"/>
              <a:buChar char="•"/>
            </a:pPr>
            <a:r>
              <a:rPr lang="fr-FR" sz="1400" b="1" u="sng" dirty="0"/>
              <a:t>Respecter la date limite indiquée par l’établissement </a:t>
            </a:r>
            <a:r>
              <a:rPr lang="fr-FR" sz="1400" b="1" dirty="0"/>
              <a:t>: </a:t>
            </a:r>
            <a:r>
              <a:rPr lang="fr-FR" sz="1400" dirty="0"/>
              <a:t>l’essentiel des inscriptions en juillet et les autres fin août 2026</a:t>
            </a:r>
          </a:p>
          <a:p>
            <a:pPr marL="285743" indent="-285743" algn="just">
              <a:buClr>
                <a:srgbClr val="ED7454"/>
              </a:buClr>
              <a:buFont typeface="Arial" panose="020B0604020202020204" pitchFamily="34" charset="0"/>
              <a:buChar char="•"/>
            </a:pPr>
            <a:r>
              <a:rPr lang="fr-FR" sz="1400" dirty="0"/>
              <a:t>Si le futur étudiant s’inscrit dans une formation en dehors de Parcoursup, il doit </a:t>
            </a:r>
            <a:r>
              <a:rPr lang="fr-FR" sz="1400" b="1" u="sng" dirty="0"/>
              <a:t>obligatoirement</a:t>
            </a:r>
            <a:r>
              <a:rPr lang="fr-FR" sz="1400" dirty="0"/>
              <a:t>  remettre une attestation de désinscription ou de non inscription sur Parcoursup, qu’il télécharge via la plateforme.</a:t>
            </a:r>
          </a:p>
          <a:p>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37</a:t>
            </a:fld>
            <a:endParaRPr lang="fr-FR" dirty="0">
              <a:solidFill>
                <a:schemeClr val="tx1"/>
              </a:solidFill>
            </a:endParaRPr>
          </a:p>
        </p:txBody>
      </p:sp>
      <p:sp>
        <p:nvSpPr>
          <p:cNvPr id="8" name="Rectangle à coins arrondis 7"/>
          <p:cNvSpPr/>
          <p:nvPr/>
        </p:nvSpPr>
        <p:spPr>
          <a:xfrm>
            <a:off x="5340350" y="258477"/>
            <a:ext cx="3196586"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8 juillet 2026 </a:t>
            </a:r>
          </a:p>
        </p:txBody>
      </p:sp>
    </p:spTree>
    <p:extLst>
      <p:ext uri="{BB962C8B-B14F-4D97-AF65-F5344CB8AC3E}">
        <p14:creationId xmlns:p14="http://schemas.microsoft.com/office/powerpoint/2010/main" val="33814060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9980" y="4277088"/>
            <a:ext cx="6683296" cy="461665"/>
          </a:xfrm>
          <a:prstGeom prst="rect">
            <a:avLst/>
          </a:prstGeom>
          <a:noFill/>
        </p:spPr>
        <p:txBody>
          <a:bodyPr wrap="square" rtlCol="0">
            <a:spAutoFit/>
          </a:bodyPr>
          <a:lstStyle/>
          <a:p>
            <a:r>
              <a:rPr lang="fr-FR" sz="2400" b="1" dirty="0">
                <a:solidFill>
                  <a:srgbClr val="000091"/>
                </a:solidFill>
              </a:rPr>
              <a:t>Parcoursup 2026 : nos conseils</a:t>
            </a:r>
          </a:p>
        </p:txBody>
      </p:sp>
      <p:sp>
        <p:nvSpPr>
          <p:cNvPr id="4" name="Espace réservé du numéro de diapositive 4"/>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38</a:t>
            </a:fld>
            <a:endParaRPr lang="fr-FR" dirty="0">
              <a:solidFill>
                <a:schemeClr val="tx1"/>
              </a:solidFill>
            </a:endParaRPr>
          </a:p>
        </p:txBody>
      </p:sp>
      <p:pic>
        <p:nvPicPr>
          <p:cNvPr id="3" name="Image 2"/>
          <p:cNvPicPr>
            <a:picLocks noChangeAspect="1"/>
          </p:cNvPicPr>
          <p:nvPr/>
        </p:nvPicPr>
        <p:blipFill>
          <a:blip r:embed="rId2"/>
          <a:stretch>
            <a:fillRect/>
          </a:stretch>
        </p:blipFill>
        <p:spPr>
          <a:xfrm>
            <a:off x="911261" y="884120"/>
            <a:ext cx="7577616" cy="3392968"/>
          </a:xfrm>
          <a:prstGeom prst="rect">
            <a:avLst/>
          </a:prstGeom>
        </p:spPr>
      </p:pic>
    </p:spTree>
    <p:extLst>
      <p:ext uri="{BB962C8B-B14F-4D97-AF65-F5344CB8AC3E}">
        <p14:creationId xmlns:p14="http://schemas.microsoft.com/office/powerpoint/2010/main" val="12568680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387350" y="908050"/>
            <a:ext cx="8226585" cy="3875450"/>
          </a:xfrm>
        </p:spPr>
        <p:txBody>
          <a:bodyPr>
            <a:noAutofit/>
          </a:bodyPr>
          <a:lstStyle/>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Prenez connaissance du calendrier 2026, </a:t>
            </a:r>
            <a:r>
              <a:rPr lang="fr-FR" sz="1200" dirty="0">
                <a:solidFill>
                  <a:schemeClr val="tx1"/>
                </a:solidFill>
              </a:rPr>
              <a:t>des modalités de fonctionnement de la plateforme et des vidéos tutos pour vous familiariser avec la procédure ; utilisez les outils Parcoursup pour échanger, vous exercer (Quiz ; Règles d’or ; FAQ ; Simulateur d’admission ; Site d’entrainement de la phase d’admission).</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Anticipez, n’attendez pas la dernière minute</a:t>
            </a:r>
            <a:r>
              <a:rPr lang="fr-FR" sz="1400" dirty="0">
                <a:solidFill>
                  <a:schemeClr val="tx1"/>
                </a:solidFill>
                <a:highlight>
                  <a:srgbClr val="0000FF"/>
                </a:highlight>
              </a:rPr>
              <a:t/>
            </a:r>
            <a:br>
              <a:rPr lang="fr-FR" sz="1400" dirty="0">
                <a:solidFill>
                  <a:schemeClr val="tx1"/>
                </a:solidFill>
                <a:highlight>
                  <a:srgbClr val="0000FF"/>
                </a:highlight>
              </a:rPr>
            </a:br>
            <a:r>
              <a:rPr lang="fr-FR" sz="1200" dirty="0">
                <a:solidFill>
                  <a:schemeClr val="tx1"/>
                </a:solidFill>
              </a:rPr>
              <a:t>Anticipez au lycée pour construire votre projet d’orientation progressivement (avec </a:t>
            </a:r>
            <a:r>
              <a:rPr lang="fr-FR" sz="1200" b="1" dirty="0" err="1">
                <a:solidFill>
                  <a:schemeClr val="tx1"/>
                </a:solidFill>
              </a:rPr>
              <a:t>MonProjetSup</a:t>
            </a:r>
            <a:r>
              <a:rPr lang="fr-FR" sz="1200" dirty="0">
                <a:solidFill>
                  <a:schemeClr val="tx1"/>
                </a:solidFill>
              </a:rPr>
              <a:t> sur la plateforme </a:t>
            </a:r>
            <a:r>
              <a:rPr lang="fr-FR" sz="1200" dirty="0" err="1">
                <a:solidFill>
                  <a:schemeClr val="tx1"/>
                </a:solidFill>
              </a:rPr>
              <a:t>Avenir-s</a:t>
            </a:r>
            <a:r>
              <a:rPr lang="fr-FR" sz="1200" dirty="0">
                <a:solidFill>
                  <a:schemeClr val="tx1"/>
                </a:solidFill>
              </a:rPr>
              <a:t> ; la possibilité d’ouvrir un compte Parcoursup dès la 2nde), et explorez la carte des formations, comparez les formations entre elles, etc.</a:t>
            </a:r>
            <a:br>
              <a:rPr lang="fr-FR" sz="1200" dirty="0">
                <a:solidFill>
                  <a:schemeClr val="tx1"/>
                </a:solidFill>
              </a:rPr>
            </a:br>
            <a:r>
              <a:rPr lang="fr-FR" sz="1200" dirty="0">
                <a:solidFill>
                  <a:schemeClr val="tx1"/>
                </a:solidFill>
              </a:rPr>
              <a:t>Posez-vous les questions utiles sur l’établissement qui vous intéresse.</a:t>
            </a:r>
            <a:br>
              <a:rPr lang="fr-FR" sz="1200" dirty="0">
                <a:solidFill>
                  <a:schemeClr val="tx1"/>
                </a:solidFill>
              </a:rPr>
            </a:br>
            <a:endParaRPr lang="fr-FR" sz="400" dirty="0">
              <a:solidFill>
                <a:schemeClr val="tx1"/>
              </a:solidFill>
            </a:endParaRPr>
          </a:p>
          <a:p>
            <a:pPr marL="342900" indent="-342900" defTabSz="457200">
              <a:spcBef>
                <a:spcPct val="20000"/>
              </a:spcBef>
              <a:spcAft>
                <a:spcPts val="0"/>
              </a:spcAft>
              <a:buClr>
                <a:srgbClr val="000091"/>
              </a:buClr>
              <a:buSzPct val="100000"/>
              <a:buFont typeface="+mj-lt"/>
              <a:buAutoNum type="arabicPeriod"/>
            </a:pPr>
            <a:r>
              <a:rPr lang="fr-FR" sz="1400" b="1" dirty="0">
                <a:ea typeface="+mj-ea"/>
                <a:cs typeface="+mj-cs"/>
              </a:rPr>
              <a:t>Faites des vœux pour des formations qui vous intéressent, ne vous autocensurez pas, pensez à diversifier vos vœux et évitez de ne formuler qu’un seul vœu</a:t>
            </a:r>
            <a:br>
              <a:rPr lang="fr-FR" sz="1400" b="1" dirty="0">
                <a:ea typeface="+mj-ea"/>
                <a:cs typeface="+mj-cs"/>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Ne restez pas seuls avec vos questions </a:t>
            </a:r>
            <a:r>
              <a:rPr lang="fr-FR" sz="1200" dirty="0">
                <a:solidFill>
                  <a:schemeClr val="tx1"/>
                </a:solidFill>
              </a:rPr>
              <a:t>: échangez au lycée et profitez des rencontres avec les enseignants et étudiants du supérieur, des Lives Parcoursup, journées portes ouvertes, étudiants ambassadeurs.</a:t>
            </a:r>
            <a:br>
              <a:rPr lang="fr-FR" sz="1200" dirty="0">
                <a:solidFill>
                  <a:schemeClr val="tx1"/>
                </a:solidFill>
              </a:rPr>
            </a:br>
            <a:endParaRPr lang="fr-FR" sz="400" b="1" dirty="0">
              <a:ea typeface="+mj-ea"/>
              <a:cs typeface="+mj-cs"/>
            </a:endParaRPr>
          </a:p>
          <a:p>
            <a:pPr marL="342900" indent="-342900" algn="just" defTabSz="457200">
              <a:spcBef>
                <a:spcPct val="20000"/>
              </a:spcBef>
              <a:spcAft>
                <a:spcPts val="0"/>
              </a:spcAft>
              <a:buClr>
                <a:srgbClr val="000091"/>
              </a:buClr>
              <a:buSzPct val="100000"/>
              <a:buFont typeface="+mj-lt"/>
              <a:buAutoNum type="arabicPeriod"/>
            </a:pPr>
            <a:r>
              <a:rPr lang="fr-FR" sz="1400" b="1" dirty="0">
                <a:ea typeface="+mj-ea"/>
                <a:cs typeface="+mj-cs"/>
              </a:rPr>
              <a:t>Préparez vous à choisir : </a:t>
            </a:r>
            <a:r>
              <a:rPr lang="fr-FR" sz="1200" dirty="0">
                <a:solidFill>
                  <a:schemeClr val="tx1"/>
                </a:solidFill>
              </a:rPr>
              <a:t>la phase d’admission va vite, vous devrez répondre aux propositions … alors préparez-vous à faire un choix.</a:t>
            </a:r>
          </a:p>
          <a:p>
            <a:pPr marL="342900" indent="-342900" algn="just" defTabSz="457200">
              <a:spcBef>
                <a:spcPct val="20000"/>
              </a:spcBef>
              <a:spcAft>
                <a:spcPts val="0"/>
              </a:spcAft>
              <a:buClr>
                <a:srgbClr val="000091"/>
              </a:buClr>
              <a:buSzPct val="100000"/>
              <a:buFont typeface="+mj-lt"/>
              <a:buAutoNum type="arabicPeriod"/>
            </a:pPr>
            <a:endParaRPr lang="fr-FR" sz="1200" dirty="0">
              <a:solidFill>
                <a:srgbClr val="000091"/>
              </a:solidFill>
            </a:endParaRPr>
          </a:p>
          <a:p>
            <a:pPr marL="269875" algn="just" defTabSz="457200">
              <a:spcBef>
                <a:spcPts val="600"/>
              </a:spcBef>
              <a:spcAft>
                <a:spcPts val="0"/>
              </a:spcAft>
              <a:buClr>
                <a:srgbClr val="FF0000"/>
              </a:buClr>
              <a:buSzPct val="100000"/>
            </a:pPr>
            <a:r>
              <a:rPr lang="fr-FR" sz="1300" b="1" dirty="0">
                <a:solidFill>
                  <a:srgbClr val="000091"/>
                </a:solidFill>
              </a:rPr>
              <a:t>Mais rassurez-vous, Parcoursup n’est qu’une première étape</a:t>
            </a:r>
            <a:r>
              <a:rPr lang="fr-FR" sz="1300" dirty="0">
                <a:solidFill>
                  <a:srgbClr val="000091"/>
                </a:solidFill>
              </a:rPr>
              <a:t>, </a:t>
            </a:r>
            <a:r>
              <a:rPr lang="fr-FR" sz="1300" b="1" dirty="0">
                <a:solidFill>
                  <a:srgbClr val="00009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tx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39</a:t>
            </a:fld>
            <a:endParaRPr lang="fr-FR" dirty="0">
              <a:solidFill>
                <a:schemeClr val="tx1"/>
              </a:solidFill>
            </a:endParaRPr>
          </a:p>
        </p:txBody>
      </p:sp>
      <p:sp>
        <p:nvSpPr>
          <p:cNvPr id="7" name="Rectangle à coins arrondis 6"/>
          <p:cNvSpPr/>
          <p:nvPr/>
        </p:nvSpPr>
        <p:spPr>
          <a:xfrm>
            <a:off x="4121666" y="204850"/>
            <a:ext cx="4492269" cy="41771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03283"/>
          </a:xfrm>
        </p:spPr>
        <p:txBody>
          <a:bodyPr/>
          <a:lstStyle/>
          <a:p>
            <a:r>
              <a:rPr lang="fr-FR" sz="1900" dirty="0">
                <a:solidFill>
                  <a:srgbClr val="000091"/>
                </a:solidFill>
              </a:rPr>
              <a:t>L’accompagnement au sein de votre lycée : des acteurs, des temps forts et des outils pour vous aider à élaborer votre projet d’orientation</a:t>
            </a:r>
          </a:p>
        </p:txBody>
      </p:sp>
      <p:sp>
        <p:nvSpPr>
          <p:cNvPr id="3" name="Espace réservé du contenu 2"/>
          <p:cNvSpPr>
            <a:spLocks noGrp="1"/>
          </p:cNvSpPr>
          <p:nvPr>
            <p:ph sz="quarter" idx="4294967295"/>
          </p:nvPr>
        </p:nvSpPr>
        <p:spPr>
          <a:xfrm>
            <a:off x="342336" y="1503283"/>
            <a:ext cx="8328698" cy="3046785"/>
          </a:xfrm>
        </p:spPr>
        <p:txBody>
          <a:bodyPr/>
          <a:lstStyle/>
          <a:p>
            <a:pPr marL="285750" indent="-285750">
              <a:spcAft>
                <a:spcPts val="1200"/>
              </a:spcAft>
              <a:buClr>
                <a:schemeClr val="tx2"/>
              </a:buClr>
              <a:buFont typeface="Wingdings" panose="05000000000000000000" pitchFamily="2" charset="2"/>
              <a:buChar char="§"/>
            </a:pPr>
            <a:r>
              <a:rPr lang="fr-FR" sz="1300" b="1" dirty="0">
                <a:solidFill>
                  <a:schemeClr val="bg1"/>
                </a:solidFill>
                <a:highlight>
                  <a:srgbClr val="0000FF"/>
                </a:highlight>
              </a:rPr>
              <a:t>2 professeurs principaux en terminale</a:t>
            </a:r>
            <a:r>
              <a:rPr lang="fr-FR" sz="1300" b="1" dirty="0"/>
              <a:t> </a:t>
            </a:r>
            <a:r>
              <a:rPr lang="fr-FR" sz="1300" dirty="0">
                <a:solidFill>
                  <a:schemeClr val="tx1"/>
                </a:solidFill>
              </a:rPr>
              <a:t>pour un suivi personnalisé avec l’appui des</a:t>
            </a:r>
            <a:r>
              <a:rPr lang="fr-FR" sz="1300" dirty="0"/>
              <a:t> </a:t>
            </a:r>
            <a:r>
              <a:rPr lang="fr-FR" sz="1300" b="1" dirty="0">
                <a:solidFill>
                  <a:schemeClr val="bg1"/>
                </a:solidFill>
                <a:highlight>
                  <a:srgbClr val="0000FF"/>
                </a:highlight>
              </a:rPr>
              <a:t>psychologues de l’Éducation nationale. </a:t>
            </a:r>
          </a:p>
          <a:p>
            <a:pPr marL="285750" indent="-285750">
              <a:spcAft>
                <a:spcPts val="1200"/>
              </a:spcAft>
              <a:buClr>
                <a:schemeClr val="tx2"/>
              </a:buClr>
              <a:buFont typeface="Wingdings" panose="05000000000000000000" pitchFamily="2" charset="2"/>
              <a:buChar char="§"/>
            </a:pPr>
            <a:r>
              <a:rPr lang="fr-FR" sz="1300" b="1" dirty="0">
                <a:solidFill>
                  <a:schemeClr val="bg1"/>
                </a:solidFill>
                <a:highlight>
                  <a:srgbClr val="0000FF"/>
                </a:highlight>
              </a:rPr>
              <a:t>Des heures d’accompagnement personnalisé</a:t>
            </a:r>
            <a:r>
              <a:rPr lang="fr-FR" sz="1300" b="1" dirty="0">
                <a:solidFill>
                  <a:srgbClr val="F28E65"/>
                </a:solidFill>
              </a:rPr>
              <a:t> </a:t>
            </a:r>
            <a:r>
              <a:rPr lang="fr-FR" sz="1300" dirty="0">
                <a:solidFill>
                  <a:schemeClr val="tx1"/>
                </a:solidFill>
              </a:rPr>
              <a:t>consacrées à l’orientation intégrées à l’emploi du temps des élèves.</a:t>
            </a:r>
          </a:p>
          <a:p>
            <a:pPr marL="285750" indent="-285750">
              <a:buClr>
                <a:schemeClr val="tx2"/>
              </a:buClr>
              <a:buFont typeface="Wingdings" panose="05000000000000000000" pitchFamily="2" charset="2"/>
              <a:buChar char="§"/>
            </a:pPr>
            <a:r>
              <a:rPr lang="fr-FR" sz="1300" dirty="0">
                <a:solidFill>
                  <a:schemeClr val="tx1"/>
                </a:solidFill>
              </a:rPr>
              <a:t>Des temps forts : </a:t>
            </a:r>
            <a:r>
              <a:rPr lang="fr-FR" sz="1300" b="1" dirty="0">
                <a:solidFill>
                  <a:schemeClr val="bg1"/>
                </a:solidFill>
                <a:highlight>
                  <a:srgbClr val="0000FF"/>
                </a:highlight>
              </a:rPr>
              <a:t>deux semaines de l’orientation ou des forums</a:t>
            </a:r>
            <a:r>
              <a:rPr lang="fr-FR" sz="1300" b="1" dirty="0"/>
              <a:t> </a:t>
            </a:r>
            <a:r>
              <a:rPr lang="fr-FR" sz="1300" dirty="0">
                <a:solidFill>
                  <a:schemeClr val="tx1"/>
                </a:solidFill>
              </a:rPr>
              <a:t>pour échanger avec des formations (en présentiel ou en ligne).</a:t>
            </a:r>
          </a:p>
          <a:p>
            <a:pPr marL="285750" indent="-285750">
              <a:buClr>
                <a:schemeClr val="tx2"/>
              </a:buClr>
              <a:buFont typeface="Wingdings" panose="05000000000000000000" pitchFamily="2" charset="2"/>
              <a:buChar char="§"/>
            </a:pPr>
            <a:r>
              <a:rPr lang="fr-FR" sz="1300" dirty="0">
                <a:solidFill>
                  <a:schemeClr val="tx1"/>
                </a:solidFill>
              </a:rPr>
              <a:t>Un </a:t>
            </a:r>
            <a:r>
              <a:rPr lang="fr-FR" sz="1300" b="1" dirty="0">
                <a:solidFill>
                  <a:srgbClr val="FF0000"/>
                </a:solidFill>
              </a:rPr>
              <a:t>outil utile </a:t>
            </a:r>
            <a:r>
              <a:rPr lang="fr-FR" sz="1300" dirty="0">
                <a:solidFill>
                  <a:schemeClr val="tx1"/>
                </a:solidFill>
              </a:rPr>
              <a:t>proposé sur la plateforme Avenir(s) de l’Onisep pour accompagner l’orientation des lycéens de la 2</a:t>
            </a:r>
            <a:r>
              <a:rPr lang="fr-FR" sz="1300" baseline="30000" dirty="0">
                <a:solidFill>
                  <a:schemeClr val="tx1"/>
                </a:solidFill>
              </a:rPr>
              <a:t>nde</a:t>
            </a:r>
            <a:r>
              <a:rPr lang="fr-FR" sz="1300" dirty="0">
                <a:solidFill>
                  <a:schemeClr val="tx1"/>
                </a:solidFill>
              </a:rPr>
              <a:t> à la T</a:t>
            </a:r>
            <a:r>
              <a:rPr lang="fr-FR" sz="1300" baseline="30000" dirty="0">
                <a:solidFill>
                  <a:schemeClr val="tx1"/>
                </a:solidFill>
              </a:rPr>
              <a:t>ale</a:t>
            </a:r>
            <a:r>
              <a:rPr lang="fr-FR" sz="1300" dirty="0">
                <a:solidFill>
                  <a:schemeClr val="tx1"/>
                </a:solidFill>
              </a:rPr>
              <a:t> </a:t>
            </a:r>
            <a:r>
              <a:rPr lang="fr-FR" sz="1300" b="1" dirty="0" err="1">
                <a:solidFill>
                  <a:schemeClr val="bg2">
                    <a:lumMod val="40000"/>
                    <a:lumOff val="60000"/>
                  </a:schemeClr>
                </a:solidFill>
              </a:rPr>
              <a:t>Mon</a:t>
            </a:r>
            <a:r>
              <a:rPr lang="fr-FR" sz="1300" b="1" dirty="0" err="1">
                <a:solidFill>
                  <a:srgbClr val="3333CC"/>
                </a:solidFill>
              </a:rPr>
              <a:t>Projet</a:t>
            </a:r>
            <a:r>
              <a:rPr lang="fr-FR" sz="1300" b="1" dirty="0" err="1">
                <a:solidFill>
                  <a:schemeClr val="accent1">
                    <a:lumMod val="75000"/>
                    <a:lumOff val="25000"/>
                  </a:schemeClr>
                </a:solidFill>
              </a:rPr>
              <a:t>Sup</a:t>
            </a:r>
            <a:r>
              <a:rPr lang="fr-FR" sz="1300" b="1" dirty="0">
                <a:solidFill>
                  <a:schemeClr val="accent1">
                    <a:lumMod val="75000"/>
                    <a:lumOff val="25000"/>
                  </a:schemeClr>
                </a:solidFill>
              </a:rPr>
              <a:t>.</a:t>
            </a:r>
          </a:p>
          <a:p>
            <a:pPr marL="285750" indent="-285750">
              <a:buClr>
                <a:schemeClr val="tx2"/>
              </a:buClr>
              <a:buFont typeface="Wingdings" panose="05000000000000000000" pitchFamily="2" charset="2"/>
              <a:buChar char="Ø"/>
            </a:pPr>
            <a:r>
              <a:rPr lang="fr-FR" sz="1300" dirty="0">
                <a:solidFill>
                  <a:schemeClr val="tx1"/>
                </a:solidFill>
                <a:latin typeface="Arial" panose="020B0604020202020204" pitchFamily="34" charset="0"/>
                <a:ea typeface="Marianne"/>
                <a:cs typeface="Arial" panose="020B0604020202020204" pitchFamily="34" charset="0"/>
              </a:rPr>
              <a:t>Élargir l'éventail </a:t>
            </a:r>
            <a:r>
              <a:rPr lang="fr-FR" sz="1300" dirty="0">
                <a:solidFill>
                  <a:schemeClr val="tx1"/>
                </a:solidFill>
                <a:latin typeface="Arial" panose="020B0604020202020204" pitchFamily="34" charset="0"/>
                <a:cs typeface="Arial" panose="020B0604020202020204" pitchFamily="34" charset="0"/>
              </a:rPr>
              <a:t>des choix de formation et réduire l'autocensure.</a:t>
            </a:r>
          </a:p>
          <a:p>
            <a:pPr marL="285750" indent="-285750">
              <a:buClr>
                <a:schemeClr val="tx2"/>
              </a:buClr>
              <a:buFont typeface="Wingdings" panose="05000000000000000000" pitchFamily="2" charset="2"/>
              <a:buChar char="Ø"/>
            </a:pPr>
            <a:r>
              <a:rPr lang="fr-FR" sz="1300" dirty="0">
                <a:solidFill>
                  <a:schemeClr val="tx1"/>
                </a:solidFill>
                <a:latin typeface="Arial" panose="020B0604020202020204" pitchFamily="34" charset="0"/>
                <a:cs typeface="Arial" panose="020B0604020202020204" pitchFamily="34" charset="0"/>
              </a:rPr>
              <a:t>Accompagner l‘élaboration du projet d’orientation dès la seconde pour réduire le stress lié à l’orientation post bac et au choix sur Parcoursup.</a:t>
            </a:r>
            <a:endParaRPr lang="fr-FR" sz="1500" b="1" dirty="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4</a:t>
            </a:fld>
            <a:endParaRPr lang="fr-FR" dirty="0">
              <a:solidFill>
                <a:schemeClr val="tx1"/>
              </a:solidFill>
            </a:endParaRP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600" b="1" kern="0" dirty="0">
                <a:solidFill>
                  <a:srgbClr val="000091"/>
                </a:solidFill>
                <a:latin typeface="Arial"/>
              </a:rPr>
              <a:t>L’accompagnement à l’orientation au lycée</a:t>
            </a:r>
          </a:p>
        </p:txBody>
      </p:sp>
    </p:spTree>
    <p:extLst>
      <p:ext uri="{BB962C8B-B14F-4D97-AF65-F5344CB8AC3E}">
        <p14:creationId xmlns:p14="http://schemas.microsoft.com/office/powerpoint/2010/main" val="25360307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1685" y="1384323"/>
            <a:ext cx="8208912" cy="3301977"/>
          </a:xfrm>
        </p:spPr>
        <p:txBody>
          <a:bodyPr>
            <a:noAutofit/>
          </a:bodyPr>
          <a:lstStyle/>
          <a:p>
            <a:pPr marL="285750" indent="-285750">
              <a:buClr>
                <a:srgbClr val="000091"/>
              </a:buClr>
              <a:buFont typeface="Wingdings" panose="05000000000000000000" pitchFamily="2" charset="2"/>
              <a:buChar char="§"/>
            </a:pPr>
            <a:r>
              <a:rPr lang="fr-FR" sz="1600" b="1" dirty="0">
                <a:latin typeface="+mj-lt"/>
                <a:ea typeface="+mj-ea"/>
                <a:cs typeface="+mj-cs"/>
              </a:rPr>
              <a:t>Bourse sur critères sociaux : </a:t>
            </a:r>
            <a:r>
              <a:rPr lang="fr-FR" sz="1400" dirty="0">
                <a:solidFill>
                  <a:schemeClr val="tx1"/>
                </a:solidFill>
              </a:rPr>
              <a:t>vous pouvez faire une demande de bourse et/ou de logement en créant votre dossier social étudiant (DSE) via le portail </a:t>
            </a:r>
            <a:r>
              <a:rPr lang="fr-FR" sz="1400" dirty="0">
                <a:solidFill>
                  <a:schemeClr val="tx1"/>
                </a:solidFill>
                <a:hlinkClick r:id="rId2"/>
              </a:rPr>
              <a:t>messervices.etudiant.gouv.fr</a:t>
            </a:r>
            <a:endParaRPr lang="fr-FR" sz="1400" dirty="0">
              <a:solidFill>
                <a:schemeClr val="tx1"/>
              </a:solidFill>
            </a:endParaRPr>
          </a:p>
          <a:p>
            <a:r>
              <a:rPr lang="fr-FR" sz="1400" dirty="0">
                <a:solidFill>
                  <a:schemeClr val="tx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Aide à la mobilité : </a:t>
            </a:r>
            <a:r>
              <a:rPr lang="fr-FR" sz="1400" dirty="0">
                <a:solidFill>
                  <a:schemeClr val="tx1"/>
                </a:solidFill>
              </a:rPr>
              <a:t>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Wingdings" panose="05000000000000000000" pitchFamily="2" charset="2"/>
              <a:buChar char="§"/>
            </a:pPr>
            <a:r>
              <a:rPr lang="fr-FR" sz="1600" b="1" dirty="0">
                <a:latin typeface="+mj-lt"/>
                <a:ea typeface="+mj-ea"/>
                <a:cs typeface="+mj-cs"/>
              </a:rPr>
              <a:t>Logement en résidence universitaire : </a:t>
            </a:r>
            <a:r>
              <a:rPr lang="fr-FR" sz="1400" dirty="0">
                <a:solidFill>
                  <a:schemeClr val="tx1"/>
                </a:solidFill>
              </a:rPr>
              <a:t>pour vous aider dans votre recherche, consultez le site </a:t>
            </a:r>
            <a:r>
              <a:rPr lang="fr-FR" sz="1400" dirty="0">
                <a:solidFill>
                  <a:schemeClr val="tx1"/>
                </a:solidFill>
                <a:hlinkClick r:id="rId4"/>
              </a:rPr>
              <a:t>trouverunlogement.lescrous.fr</a:t>
            </a:r>
            <a:r>
              <a:rPr lang="fr-FR" sz="1400" dirty="0">
                <a:solidFill>
                  <a:schemeClr val="tx1"/>
                </a:solidFill>
              </a:rPr>
              <a:t> . Pour toute question, une FAQ est proposée sur etudiant.gouv.fr </a:t>
            </a:r>
            <a:r>
              <a:rPr lang="fr-FR" sz="1400" dirty="0">
                <a:solidFill>
                  <a:schemeClr val="accent1"/>
                </a:solidFill>
              </a:rPr>
              <a:t/>
            </a:r>
            <a:br>
              <a:rPr lang="fr-FR" sz="1400" dirty="0">
                <a:solidFill>
                  <a:schemeClr val="accent1"/>
                </a:solidFill>
              </a:rPr>
            </a:br>
            <a:endParaRPr lang="fr-FR" sz="1400" dirty="0">
              <a:solidFill>
                <a:schemeClr val="accent1"/>
              </a:solidFill>
            </a:endParaRPr>
          </a:p>
          <a:p>
            <a:pPr marL="285750" indent="-285750">
              <a:buFont typeface="Wingdings" panose="05000000000000000000" pitchFamily="2" charset="2"/>
              <a:buChar char="§"/>
            </a:pPr>
            <a:r>
              <a:rPr lang="fr-FR" sz="1600" b="1" dirty="0">
                <a:latin typeface="+mj-lt"/>
                <a:ea typeface="+mj-ea"/>
                <a:cs typeface="+mj-cs"/>
              </a:rPr>
              <a:t>Santé : </a:t>
            </a:r>
            <a:r>
              <a:rPr lang="fr-FR" sz="1400" dirty="0">
                <a:solidFill>
                  <a:schemeClr val="tx1"/>
                </a:solidFill>
              </a:rPr>
              <a:t>pour rappel, vous êtes automatiquement affilié au régime général de la sécurité sociale. Vous pouvez évaluer votre droit à la Complémentaire santé solidaire et à d’autres prestations sociales depuis le site </a:t>
            </a:r>
            <a:r>
              <a:rPr lang="fr-FR" sz="1400" dirty="0">
                <a:solidFill>
                  <a:schemeClr val="tx1"/>
                </a:solidFill>
                <a:hlinkClick r:id="rId5"/>
              </a:rPr>
              <a:t>mesdroitssociaux.gouv.fr</a:t>
            </a:r>
            <a:r>
              <a:rPr lang="fr-FR" sz="1400" dirty="0">
                <a:solidFill>
                  <a:schemeClr val="tx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tx1"/>
                </a:solidFill>
              </a:rPr>
              <a:pPr/>
              <a:t>40</a:t>
            </a:fld>
            <a:endParaRPr lang="fr-FR" dirty="0">
              <a:solidFill>
                <a:schemeClr val="tx1"/>
              </a:solidFill>
            </a:endParaRP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étudiant</a:t>
            </a:r>
          </a:p>
        </p:txBody>
      </p:sp>
    </p:spTree>
    <p:extLst>
      <p:ext uri="{BB962C8B-B14F-4D97-AF65-F5344CB8AC3E}">
        <p14:creationId xmlns:p14="http://schemas.microsoft.com/office/powerpoint/2010/main" val="249511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solidFill>
                  <a:schemeClr val="tx1"/>
                </a:solidFill>
              </a:rPr>
              <a:pPr/>
              <a:t>5</a:t>
            </a:fld>
            <a:endParaRPr lang="fr-FR" dirty="0">
              <a:solidFill>
                <a:schemeClr val="tx1"/>
              </a:solidFill>
            </a:endParaRPr>
          </a:p>
        </p:txBody>
      </p:sp>
      <p:sp>
        <p:nvSpPr>
          <p:cNvPr id="9" name="Espace réservé du contenu 2"/>
          <p:cNvSpPr txBox="1">
            <a:spLocks/>
          </p:cNvSpPr>
          <p:nvPr/>
        </p:nvSpPr>
        <p:spPr bwMode="gray">
          <a:xfrm>
            <a:off x="509715" y="915566"/>
            <a:ext cx="6592279"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2"/>
                </a:solidFill>
                <a:latin typeface="+mj-lt"/>
                <a:ea typeface="+mj-ea"/>
                <a:cs typeface="+mj-cs"/>
              </a:rPr>
              <a:t>Parmi les 25 000 formations dispensant des diplômes nationaux et d’établissements</a:t>
            </a:r>
          </a:p>
          <a:p>
            <a:endParaRPr lang="fr-FR" sz="800" b="1" dirty="0">
              <a:solidFill>
                <a:srgbClr val="F28E65"/>
              </a:solidFill>
            </a:endParaRPr>
          </a:p>
          <a:p>
            <a:pPr marL="171450" indent="-171450" algn="jus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étudiant</a:t>
            </a:r>
            <a:r>
              <a:rPr lang="fr-FR" sz="1400" b="1" dirty="0">
                <a:solidFill>
                  <a:schemeClr val="bg1"/>
                </a:solidFill>
                <a:highlight>
                  <a:srgbClr val="0000FF"/>
                </a:highlight>
              </a:rPr>
              <a:t> </a:t>
            </a:r>
          </a:p>
          <a:p>
            <a:pPr marL="423450" lvl="1" indent="-171450">
              <a:buClr>
                <a:schemeClr val="bg2"/>
              </a:buClr>
              <a:buFont typeface="Courier New" panose="02070309020205020404" pitchFamily="49" charset="0"/>
              <a:buChar char="o"/>
            </a:pPr>
            <a:r>
              <a:rPr lang="fr-FR" sz="1300" b="1" dirty="0">
                <a:solidFill>
                  <a:srgbClr val="0000FF"/>
                </a:solidFill>
              </a:rPr>
              <a:t>Formations dites « non sélectives »</a:t>
            </a:r>
            <a:r>
              <a:rPr lang="fr-FR" sz="1300" b="1" dirty="0">
                <a:solidFill>
                  <a:schemeClr val="accent1"/>
                </a:solidFill>
              </a:rPr>
              <a:t/>
            </a:r>
            <a:br>
              <a:rPr lang="fr-FR" sz="1300" b="1" dirty="0">
                <a:solidFill>
                  <a:schemeClr val="accent1"/>
                </a:solidFill>
              </a:rPr>
            </a:br>
            <a:r>
              <a:rPr lang="fr-FR" sz="1300" dirty="0"/>
              <a:t>les différentes licences (dont les licences « accès santé »), les licences professorat des écoles (LPE) et les parcours d’accès aux études de santé (PASS)</a:t>
            </a:r>
          </a:p>
          <a:p>
            <a:pPr marL="423450" lvl="1" indent="-171450">
              <a:buClr>
                <a:schemeClr val="bg2"/>
              </a:buClr>
              <a:buFont typeface="Courier New" panose="02070309020205020404" pitchFamily="49" charset="0"/>
              <a:buChar char="o"/>
            </a:pPr>
            <a:r>
              <a:rPr lang="fr-FR" sz="1300" b="1" dirty="0">
                <a:solidFill>
                  <a:srgbClr val="0000FF"/>
                </a:solidFill>
              </a:rPr>
              <a:t>Formations dites « sélectives »</a:t>
            </a:r>
            <a:r>
              <a:rPr lang="fr-FR" sz="1300" b="1" dirty="0"/>
              <a:t/>
            </a:r>
            <a:br>
              <a:rPr lang="fr-FR" sz="1300" b="1" dirty="0"/>
            </a:br>
            <a:r>
              <a:rPr lang="fr-FR" sz="1300" b="1" dirty="0"/>
              <a:t> </a:t>
            </a:r>
            <a:r>
              <a:rPr lang="fr-FR" sz="1300" dirty="0"/>
              <a:t>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a:t>
            </a:r>
            <a:r>
              <a:rPr lang="fr-FR" sz="1300" dirty="0" err="1"/>
              <a:t>etc</a:t>
            </a:r>
            <a:endParaRPr lang="fr-FR" sz="1300" dirty="0"/>
          </a:p>
          <a:p>
            <a:pPr marL="171450" indent="-171450" algn="just">
              <a:spcAft>
                <a:spcPts val="0"/>
              </a:spcAft>
              <a:buClr>
                <a:schemeClr val="bg2"/>
              </a:buClr>
              <a:buFont typeface="Courier New" panose="02070309020205020404" pitchFamily="49" charset="0"/>
              <a:buChar char="o"/>
            </a:pPr>
            <a:r>
              <a:rPr lang="fr-FR" sz="1600" b="1" dirty="0">
                <a:solidFill>
                  <a:schemeClr val="bg1"/>
                </a:solidFill>
                <a:highlight>
                  <a:srgbClr val="0000FF"/>
                </a:highlight>
              </a:rPr>
              <a:t>Des formations sous statut apprenti (en alternance)</a:t>
            </a:r>
            <a:endParaRPr lang="fr-FR" sz="16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612206" y="4373948"/>
            <a:ext cx="360001" cy="360001"/>
          </a:xfrm>
          <a:prstGeom prst="rect">
            <a:avLst/>
          </a:prstGeom>
        </p:spPr>
      </p:pic>
      <p:sp>
        <p:nvSpPr>
          <p:cNvPr id="7" name="Rectangle à coins arrondis 6"/>
          <p:cNvSpPr/>
          <p:nvPr/>
        </p:nvSpPr>
        <p:spPr>
          <a:xfrm>
            <a:off x="3647091" y="119831"/>
            <a:ext cx="511924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b="1" kern="0" dirty="0">
                <a:solidFill>
                  <a:srgbClr val="000091"/>
                </a:solidFill>
                <a:latin typeface="Arial"/>
              </a:rPr>
              <a:t>Les formations disponibles sur Parcoursup</a:t>
            </a:r>
          </a:p>
        </p:txBody>
      </p:sp>
      <p:pic>
        <p:nvPicPr>
          <p:cNvPr id="6" name="Image 5">
            <a:extLst>
              <a:ext uri="{FF2B5EF4-FFF2-40B4-BE49-F238E27FC236}">
                <a16:creationId xmlns:a16="http://schemas.microsoft.com/office/drawing/2014/main" id="{7B040C66-A718-41B4-A3A6-A3B3244E198B}"/>
              </a:ext>
            </a:extLst>
          </p:cNvPr>
          <p:cNvPicPr>
            <a:picLocks noChangeAspect="1"/>
          </p:cNvPicPr>
          <p:nvPr/>
        </p:nvPicPr>
        <p:blipFill>
          <a:blip r:embed="rId4"/>
          <a:stretch>
            <a:fillRect/>
          </a:stretch>
        </p:blipFill>
        <p:spPr>
          <a:xfrm>
            <a:off x="7281734" y="1283584"/>
            <a:ext cx="1484602" cy="2066711"/>
          </a:xfrm>
          <a:prstGeom prst="rect">
            <a:avLst/>
          </a:prstGeom>
          <a:ln>
            <a:solidFill>
              <a:schemeClr val="bg1">
                <a:lumMod val="85000"/>
              </a:schemeClr>
            </a:solidFill>
          </a:ln>
        </p:spPr>
      </p:pic>
      <p:sp>
        <p:nvSpPr>
          <p:cNvPr id="2" name="Rectangle 1"/>
          <p:cNvSpPr/>
          <p:nvPr/>
        </p:nvSpPr>
        <p:spPr>
          <a:xfrm>
            <a:off x="972207" y="4354572"/>
            <a:ext cx="7373007" cy="307777"/>
          </a:xfrm>
          <a:prstGeom prst="rect">
            <a:avLst/>
          </a:prstGeom>
        </p:spPr>
        <p:txBody>
          <a:bodyPr wrap="square">
            <a:spAutoFit/>
          </a:bodyPr>
          <a:lstStyle/>
          <a:p>
            <a:pPr marL="446088" indent="-446088">
              <a:spcAft>
                <a:spcPts val="0"/>
              </a:spcAft>
              <a:buClr>
                <a:schemeClr val="bg2"/>
              </a:buClr>
              <a:tabLst>
                <a:tab pos="446088" algn="l"/>
              </a:tabLst>
            </a:pPr>
            <a:r>
              <a:rPr lang="fr-FR" sz="1400" dirty="0"/>
              <a:t>Certaines formations privées ne sont pas présentes sur Parcoursup </a:t>
            </a:r>
            <a:r>
              <a:rPr lang="fr-FR" sz="1400" b="1" dirty="0"/>
              <a:t>&gt; soyez vigilants </a:t>
            </a:r>
          </a:p>
        </p:txBody>
      </p:sp>
    </p:spTree>
    <p:extLst>
      <p:ext uri="{BB962C8B-B14F-4D97-AF65-F5344CB8AC3E}">
        <p14:creationId xmlns:p14="http://schemas.microsoft.com/office/powerpoint/2010/main" val="3655501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16/01/2026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6</a:t>
            </a:fld>
            <a:endParaRPr lang="fr-FR" dirty="0">
              <a:solidFill>
                <a:schemeClr val="bg1"/>
              </a:solidFill>
            </a:endParaRPr>
          </a:p>
        </p:txBody>
      </p:sp>
      <p:graphicFrame>
        <p:nvGraphicFramePr>
          <p:cNvPr id="5" name="Objet 4"/>
          <p:cNvGraphicFramePr>
            <a:graphicFrameLocks noChangeAspect="1"/>
          </p:cNvGraphicFramePr>
          <p:nvPr>
            <p:extLst>
              <p:ext uri="{D42A27DB-BD31-4B8C-83A1-F6EECF244321}">
                <p14:modId xmlns:p14="http://schemas.microsoft.com/office/powerpoint/2010/main" val="1843657156"/>
              </p:ext>
            </p:extLst>
          </p:nvPr>
        </p:nvGraphicFramePr>
        <p:xfrm>
          <a:off x="-7770" y="2780"/>
          <a:ext cx="9151770" cy="5140720"/>
        </p:xfrm>
        <a:graphic>
          <a:graphicData uri="http://schemas.openxmlformats.org/presentationml/2006/ole">
            <mc:AlternateContent xmlns:mc="http://schemas.openxmlformats.org/markup-compatibility/2006">
              <mc:Choice xmlns:v="urn:schemas-microsoft-com:vml" Requires="v">
                <p:oleObj spid="_x0000_s1047" r:id="rId3" imgW="30073963" imgH="16889245" progId="">
                  <p:embed/>
                </p:oleObj>
              </mc:Choice>
              <mc:Fallback>
                <p:oleObj r:id="rId3" imgW="30073963" imgH="16889245" progId="">
                  <p:embed/>
                  <p:pic>
                    <p:nvPicPr>
                      <p:cNvPr id="0" name=""/>
                      <p:cNvPicPr/>
                      <p:nvPr/>
                    </p:nvPicPr>
                    <p:blipFill>
                      <a:blip r:embed="rId4"/>
                      <a:stretch>
                        <a:fillRect/>
                      </a:stretch>
                    </p:blipFill>
                    <p:spPr>
                      <a:xfrm>
                        <a:off x="-7770" y="2780"/>
                        <a:ext cx="9151770" cy="5140720"/>
                      </a:xfrm>
                      <a:prstGeom prst="rect">
                        <a:avLst/>
                      </a:prstGeom>
                    </p:spPr>
                  </p:pic>
                </p:oleObj>
              </mc:Fallback>
            </mc:AlternateContent>
          </a:graphicData>
        </a:graphic>
      </p:graphicFrame>
    </p:spTree>
    <p:extLst>
      <p:ext uri="{BB962C8B-B14F-4D97-AF65-F5344CB8AC3E}">
        <p14:creationId xmlns:p14="http://schemas.microsoft.com/office/powerpoint/2010/main" val="98316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000" dirty="0">
                <a:solidFill>
                  <a:srgbClr val="000091"/>
                </a:solidFill>
                <a:latin typeface="+mn-lt"/>
                <a:ea typeface="+mn-ea"/>
                <a:cs typeface="+mn-cs"/>
              </a:rPr>
              <a:t>S’inscrire sur Parcoursup à partir du 19 janvier 2026 </a:t>
            </a:r>
          </a:p>
        </p:txBody>
      </p:sp>
      <p:sp>
        <p:nvSpPr>
          <p:cNvPr id="3" name="Espace réservé du contenu 2"/>
          <p:cNvSpPr>
            <a:spLocks noGrp="1"/>
          </p:cNvSpPr>
          <p:nvPr>
            <p:ph sz="quarter" idx="4294967295"/>
          </p:nvPr>
        </p:nvSpPr>
        <p:spPr>
          <a:xfrm>
            <a:off x="467542" y="1347614"/>
            <a:ext cx="8208914" cy="3160936"/>
          </a:xfrm>
        </p:spPr>
        <p:txBody>
          <a:bodyPr/>
          <a:lstStyle/>
          <a:p>
            <a:pPr algn="just"/>
            <a:r>
              <a:rPr lang="fr-FR" sz="1300" b="1" dirty="0">
                <a:solidFill>
                  <a:schemeClr val="bg1"/>
                </a:solidFill>
                <a:highlight>
                  <a:srgbClr val="0000FF"/>
                </a:highlight>
              </a:rPr>
              <a:t>1. CRÉER UN COMPTE</a:t>
            </a:r>
          </a:p>
          <a:p>
            <a:pPr algn="just"/>
            <a:r>
              <a:rPr lang="fr-FR" sz="1200" b="1" dirty="0">
                <a:solidFill>
                  <a:schemeClr val="tx1"/>
                </a:solidFill>
              </a:rPr>
              <a:t>Les candidats doivent d’abord se créer un compte Parcoursup</a:t>
            </a:r>
            <a:r>
              <a:rPr lang="fr-FR" sz="1200" dirty="0">
                <a:solidFill>
                  <a:schemeClr val="tx1"/>
                </a:solidFill>
              </a:rPr>
              <a:t>, en utilisant une adresse email valide et régulièrement utilisée et un mot de passe.</a:t>
            </a:r>
          </a:p>
          <a:p>
            <a:pPr algn="just"/>
            <a:r>
              <a:rPr lang="fr-FR" sz="1200" dirty="0">
                <a:solidFill>
                  <a:schemeClr val="tx1"/>
                </a:solidFill>
              </a:rPr>
              <a:t>Les lycéens doivent créer leur compte Parcoursup en utilisant l'adresse mail précédemment transmise au lycée. En cas de doute contactez la scolarité de votre établissement.</a:t>
            </a:r>
          </a:p>
          <a:p>
            <a:pPr algn="just"/>
            <a:r>
              <a:rPr lang="fr-FR" sz="1300" b="1" dirty="0">
                <a:solidFill>
                  <a:schemeClr val="bg1"/>
                </a:solidFill>
                <a:highlight>
                  <a:srgbClr val="0000FF"/>
                </a:highlight>
              </a:rPr>
              <a:t>2. CRÉER SON DOSSIER</a:t>
            </a:r>
          </a:p>
          <a:p>
            <a:pPr algn="just">
              <a:spcAft>
                <a:spcPts val="0"/>
              </a:spcAft>
            </a:pPr>
            <a:r>
              <a:rPr lang="fr-FR" sz="1200" b="1" dirty="0">
                <a:solidFill>
                  <a:schemeClr val="tx1"/>
                </a:solidFill>
              </a:rPr>
              <a:t>Une fois le compte créé, les lycéens se connectent pour commencer la création de leur dossier candidat. </a:t>
            </a:r>
          </a:p>
          <a:p>
            <a:pPr algn="just">
              <a:spcAft>
                <a:spcPts val="0"/>
              </a:spcAft>
            </a:pPr>
            <a:r>
              <a:rPr lang="fr-FR" sz="1200" b="1" dirty="0">
                <a:solidFill>
                  <a:schemeClr val="tx1"/>
                </a:solidFill>
              </a:rPr>
              <a:t>Vous aurez besoin de renseigner votre INE </a:t>
            </a:r>
            <a:r>
              <a:rPr lang="fr-FR" sz="1200" dirty="0">
                <a:solidFill>
                  <a:schemeClr val="tx1"/>
                </a:solidFill>
              </a:rPr>
              <a:t>(identifiant national élève pour tous les lycéens). Il est présent sur les bulletins scolaires ou le relevé de notes des épreuves du baccalauréat.</a:t>
            </a:r>
          </a:p>
          <a:p>
            <a:pPr lvl="0" algn="just" defTabSz="457200">
              <a:spcBef>
                <a:spcPts val="600"/>
              </a:spcBef>
              <a:spcAft>
                <a:spcPts val="600"/>
              </a:spcAft>
              <a:buClr>
                <a:srgbClr val="FF0000"/>
              </a:buClr>
              <a:buSzPct val="100000"/>
            </a:pPr>
            <a:r>
              <a:rPr lang="fr-FR" sz="1200" b="1" dirty="0">
                <a:solidFill>
                  <a:schemeClr val="tx1"/>
                </a:solidFill>
              </a:rPr>
              <a:t>Pour les lycées français à l’étranger </a:t>
            </a:r>
            <a:r>
              <a:rPr lang="fr-FR" sz="1200" dirty="0">
                <a:solidFill>
                  <a:schemeClr val="tx1"/>
                </a:solidFill>
              </a:rPr>
              <a:t>: l’établissement fournit l’identifiant pour créer son dossier candidat. Cet </a:t>
            </a:r>
            <a:r>
              <a:rPr lang="fr-FR" sz="1200" b="1" u="sng" dirty="0">
                <a:solidFill>
                  <a:schemeClr val="tx1"/>
                </a:solidFill>
              </a:rPr>
              <a:t>identifiant</a:t>
            </a:r>
            <a:r>
              <a:rPr lang="fr-FR" sz="1200" dirty="0">
                <a:solidFill>
                  <a:schemeClr val="tx1"/>
                </a:solidFill>
              </a:rPr>
              <a:t> correspond au </a:t>
            </a:r>
            <a:r>
              <a:rPr lang="fr-FR" sz="1200" b="1" u="sng" dirty="0">
                <a:solidFill>
                  <a:schemeClr val="tx1"/>
                </a:solidFill>
              </a:rPr>
              <a:t>numéro cyclades </a:t>
            </a:r>
            <a:r>
              <a:rPr lang="fr-FR" sz="1200" dirty="0">
                <a:solidFill>
                  <a:schemeClr val="tx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7</a:t>
            </a:fld>
            <a:endParaRPr lang="fr-FR" dirty="0"/>
          </a:p>
        </p:txBody>
      </p:sp>
      <p:sp>
        <p:nvSpPr>
          <p:cNvPr id="7" name="Rectangle à coins arrondis 6"/>
          <p:cNvSpPr/>
          <p:nvPr/>
        </p:nvSpPr>
        <p:spPr>
          <a:xfrm>
            <a:off x="4815348" y="136193"/>
            <a:ext cx="367076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S’inscrire sur Parcoursup</a:t>
            </a:r>
          </a:p>
        </p:txBody>
      </p:sp>
      <p:sp>
        <p:nvSpPr>
          <p:cNvPr id="4" name="ZoneTexte 3"/>
          <p:cNvSpPr txBox="1"/>
          <p:nvPr/>
        </p:nvSpPr>
        <p:spPr>
          <a:xfrm>
            <a:off x="467540" y="3871452"/>
            <a:ext cx="8208915" cy="871008"/>
          </a:xfrm>
          <a:prstGeom prst="rect">
            <a:avLst/>
          </a:prstGeom>
          <a:solidFill>
            <a:srgbClr val="FF9575"/>
          </a:solidFill>
        </p:spPr>
        <p:txBody>
          <a:bodyPr wrap="square" rtlCol="0">
            <a:spAutoFit/>
          </a:bodyPr>
          <a:lstStyle/>
          <a:p>
            <a:r>
              <a:rPr lang="fr-FR" sz="1100" b="1" cap="small" dirty="0">
                <a:solidFill>
                  <a:srgbClr val="0000FF"/>
                </a:solidFill>
              </a:rPr>
              <a:t>[ Important ] </a:t>
            </a:r>
            <a:r>
              <a:rPr lang="fr-FR" sz="1100" dirty="0"/>
              <a:t>Renseignez un numéro de téléphone portable pour recevoir les alertes envoyées par la plateforme.</a:t>
            </a:r>
          </a:p>
          <a:p>
            <a:pPr marL="0" lvl="1" algn="just" defTabSz="457200">
              <a:lnSpc>
                <a:spcPct val="90000"/>
              </a:lnSpc>
              <a:buSzPct val="100000"/>
            </a:pPr>
            <a:endParaRPr lang="fr-FR" sz="1100" b="1" i="1" dirty="0">
              <a:solidFill>
                <a:srgbClr val="0000FF"/>
              </a:solidFill>
            </a:endParaRPr>
          </a:p>
          <a:p>
            <a:pPr marL="0" lvl="1">
              <a:lnSpc>
                <a:spcPct val="90000"/>
              </a:lnSpc>
              <a:buSzPct val="100000"/>
            </a:pPr>
            <a:r>
              <a:rPr lang="fr-FR" sz="1100" b="1" cap="small" dirty="0">
                <a:solidFill>
                  <a:srgbClr val="0000FF"/>
                </a:solidFill>
              </a:rPr>
              <a:t>[ Conseil aux parents ou tuteurs légaux ] </a:t>
            </a:r>
            <a:r>
              <a:rPr lang="fr-FR" sz="1100" dirty="0"/>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endParaRPr lang="fr-FR" dirty="0"/>
          </a:p>
        </p:txBody>
      </p:sp>
    </p:spTree>
    <p:extLst>
      <p:ext uri="{BB962C8B-B14F-4D97-AF65-F5344CB8AC3E}">
        <p14:creationId xmlns:p14="http://schemas.microsoft.com/office/powerpoint/2010/main" val="1614475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000" dirty="0">
                <a:solidFill>
                  <a:srgbClr val="000091"/>
                </a:solidFill>
                <a:latin typeface="+mn-lt"/>
                <a:ea typeface="+mn-ea"/>
                <a:cs typeface="+mn-cs"/>
              </a:rPr>
              <a:t>Formuler librement vos 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a:solidFill>
                <a:schemeClr val="tx1"/>
              </a:solidFill>
            </a:endParaRPr>
          </a:p>
          <a:p>
            <a:pPr algn="just" defTabSz="457200">
              <a:spcAft>
                <a:spcPts val="600"/>
              </a:spcAft>
              <a:buClr>
                <a:srgbClr val="FF0000"/>
              </a:buClr>
              <a:buSzPct val="100000"/>
              <a:defRPr/>
            </a:pPr>
            <a:r>
              <a:rPr lang="fr-FR" sz="1800" b="1" dirty="0">
                <a:solidFill>
                  <a:schemeClr val="tx1"/>
                </a:solidFill>
              </a:rPr>
              <a:t>&gt;</a:t>
            </a:r>
            <a:r>
              <a:rPr lang="fr-FR" sz="1800" b="1" dirty="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IEP, etc.) et </a:t>
            </a:r>
            <a:r>
              <a:rPr lang="fr-FR" sz="1300" b="1" dirty="0"/>
              <a:t>non sélectives </a:t>
            </a:r>
            <a:r>
              <a:rPr lang="fr-FR" sz="1300" dirty="0">
                <a:solidFill>
                  <a:schemeClr val="tx1"/>
                </a:solidFill>
              </a:rPr>
              <a:t>(licences, LPE, PPPE ou PASS)</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a:t>Lorsque la formation l’a demandé</a:t>
            </a:r>
            <a:r>
              <a:rPr lang="fr-FR" sz="1300" b="1" dirty="0"/>
              <a:t>, le vœu doit être expressément motivé </a:t>
            </a:r>
            <a:r>
              <a:rPr lang="fr-FR" sz="1300" dirty="0">
                <a:solidFill>
                  <a:schemeClr val="tx1"/>
                </a:solidFill>
              </a:rPr>
              <a:t>: en quelques lignes, le lycéen explique ce qui motive son vœu. Il est accompagné par son professeur principal</a:t>
            </a: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dirty="0"/>
              <a:t>Des vœux qui n’ont pas besoin d’être classés </a:t>
            </a:r>
            <a:r>
              <a:rPr lang="fr-FR" sz="1300" dirty="0">
                <a:solidFill>
                  <a:schemeClr val="tx1"/>
                </a:solidFill>
              </a:rPr>
              <a:t>: aucune hiérarchisation pour éviter toute 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a:solidFill>
                  <a:schemeClr val="tx1"/>
                </a:solidFill>
              </a:rPr>
              <a:t>&gt; </a:t>
            </a:r>
            <a:r>
              <a:rPr lang="fr-FR" sz="1400" b="1" dirty="0"/>
              <a:t>Des vœux qui ne sont connus que de vous </a:t>
            </a:r>
            <a:r>
              <a:rPr lang="fr-FR" sz="1400" dirty="0">
                <a:solidFill>
                  <a:schemeClr val="tx1"/>
                </a:solidFill>
              </a:rPr>
              <a:t>: la formation ne connait que le vœu qui la concerne </a:t>
            </a: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solidFill>
                  <a:schemeClr val="tx1"/>
                </a:solidFill>
              </a:rPr>
              <a:pPr/>
              <a:t>8</a:t>
            </a:fld>
            <a:endParaRPr lang="fr-FR" dirty="0">
              <a:solidFill>
                <a:schemeClr val="tx1"/>
              </a:solidFill>
            </a:endParaRPr>
          </a:p>
        </p:txBody>
      </p:sp>
      <p:sp>
        <p:nvSpPr>
          <p:cNvPr id="7" name="Rectangle à coins arrondis 6"/>
          <p:cNvSpPr/>
          <p:nvPr/>
        </p:nvSpPr>
        <p:spPr>
          <a:xfrm>
            <a:off x="3908323" y="84866"/>
            <a:ext cx="478512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Formuler ses vœux</a:t>
            </a:r>
          </a:p>
          <a:p>
            <a:pPr algn="ctr"/>
            <a:r>
              <a:rPr lang="fr-FR" sz="1400" b="1" kern="0" dirty="0">
                <a:solidFill>
                  <a:srgbClr val="000091"/>
                </a:solidFill>
                <a:latin typeface="Arial"/>
              </a:rPr>
              <a:t>entre le 19 janvier et le 12 mars 2026 inclus</a:t>
            </a:r>
          </a:p>
        </p:txBody>
      </p:sp>
      <p:sp>
        <p:nvSpPr>
          <p:cNvPr id="4" name="Rectangle à coins arrondis 3"/>
          <p:cNvSpPr/>
          <p:nvPr/>
        </p:nvSpPr>
        <p:spPr>
          <a:xfrm>
            <a:off x="948529" y="4075042"/>
            <a:ext cx="7188306" cy="493313"/>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rgbClr val="000091"/>
                </a:solidFill>
              </a:rPr>
              <a:t>Conseil :</a:t>
            </a:r>
            <a:r>
              <a:rPr lang="fr-FR" sz="1400" kern="0" dirty="0">
                <a:solidFill>
                  <a:srgbClr val="000091"/>
                </a:solidFill>
              </a:rPr>
              <a:t> diversifiez vos vœux et </a:t>
            </a:r>
            <a:r>
              <a:rPr lang="fr-FR" sz="1400" u="sng" kern="0" dirty="0">
                <a:solidFill>
                  <a:srgbClr val="000091"/>
                </a:solidFill>
              </a:rPr>
              <a:t>évitez impérativement </a:t>
            </a:r>
            <a:r>
              <a:rPr lang="fr-FR" sz="1400" kern="0" dirty="0">
                <a:solidFill>
                  <a:srgbClr val="000091"/>
                </a:solidFill>
              </a:rPr>
              <a:t>de n’en formuler qu’un seul </a:t>
            </a:r>
            <a:endParaRPr lang="fr-FR" sz="1400" dirty="0">
              <a:solidFill>
                <a:srgbClr val="000091"/>
              </a:solidFill>
            </a:endParaRPr>
          </a:p>
        </p:txBody>
      </p:sp>
    </p:spTree>
    <p:extLst>
      <p:ext uri="{BB962C8B-B14F-4D97-AF65-F5344CB8AC3E}">
        <p14:creationId xmlns:p14="http://schemas.microsoft.com/office/powerpoint/2010/main" val="2483535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8316" y="997863"/>
            <a:ext cx="822674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538316" y="1431720"/>
            <a:ext cx="8119543" cy="3435886"/>
          </a:xfrm>
        </p:spPr>
        <p:txBody>
          <a:bodyPr/>
          <a:lstStyle/>
          <a:p>
            <a:pPr marL="285750" lvl="1" indent="-285750" algn="just" defTabSz="457200">
              <a:lnSpc>
                <a:spcPct val="110000"/>
              </a:lnSpc>
              <a:spcBef>
                <a:spcPct val="20000"/>
              </a:spcBef>
              <a:spcAft>
                <a:spcPts val="0"/>
              </a:spcAft>
              <a:buClr>
                <a:srgbClr val="FF0000"/>
              </a:buClr>
              <a:buFont typeface="Wingdings" panose="05000000000000000000" pitchFamily="2" charset="2"/>
              <a:buChar char="Ø"/>
              <a:defRPr/>
            </a:pPr>
            <a:r>
              <a:rPr lang="fr-FR" sz="1400" b="1" dirty="0">
                <a:solidFill>
                  <a:schemeClr val="bg1"/>
                </a:solidFill>
                <a:highlight>
                  <a:srgbClr val="0000FF"/>
                </a:highlight>
              </a:rPr>
              <a:t>Un vœu multiple est un regroupement de plusieurs formations similaires</a:t>
            </a:r>
            <a:r>
              <a:rPr lang="fr-FR" sz="1400" dirty="0">
                <a:solidFill>
                  <a:schemeClr val="tx1"/>
                </a:solidFill>
              </a:rPr>
              <a:t> </a:t>
            </a:r>
          </a:p>
          <a:p>
            <a:pPr marL="0" lvl="1" indent="0" algn="just" defTabSz="457200">
              <a:lnSpc>
                <a:spcPct val="110000"/>
              </a:lnSpc>
              <a:spcBef>
                <a:spcPct val="20000"/>
              </a:spcBef>
              <a:spcAft>
                <a:spcPts val="0"/>
              </a:spcAft>
              <a:buClr>
                <a:srgbClr val="FF0000"/>
              </a:buClr>
              <a:buNone/>
              <a:defRPr/>
            </a:pPr>
            <a:r>
              <a:rPr lang="fr-FR" sz="1400" dirty="0">
                <a:solidFill>
                  <a:schemeClr val="tx1"/>
                </a:solidFill>
              </a:rPr>
              <a:t>(</a:t>
            </a:r>
            <a:r>
              <a:rPr lang="fr-FR" sz="1400" i="1" dirty="0">
                <a:solidFill>
                  <a:schemeClr val="tx1"/>
                </a:solidFill>
              </a:rPr>
              <a:t>exemple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Un vœu multiple compte pour un vœu</a:t>
            </a:r>
            <a:r>
              <a:rPr lang="fr-FR" sz="1400" dirty="0">
                <a:solidFill>
                  <a:schemeClr val="tx1"/>
                </a:solidFill>
              </a:rPr>
              <a:t> parmi les 10 vœux possibles.</a:t>
            </a:r>
          </a:p>
          <a:p>
            <a:pPr marL="0" lvl="1" indent="0" algn="just" defTabSz="457200">
              <a:spcBef>
                <a:spcPts val="0"/>
              </a:spcBef>
              <a:spcAft>
                <a:spcPts val="0"/>
              </a:spcAft>
              <a:buClr>
                <a:srgbClr val="FF0000"/>
              </a:buClr>
              <a:buNone/>
              <a:defRPr/>
            </a:pPr>
            <a:endParaRPr lang="fr-FR" sz="14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400" b="1" dirty="0">
                <a:solidFill>
                  <a:srgbClr val="EC130E"/>
                </a:solidFill>
              </a:rPr>
              <a:t>&gt; </a:t>
            </a:r>
            <a:r>
              <a:rPr lang="fr-FR" sz="1400" b="1" dirty="0">
                <a:solidFill>
                  <a:schemeClr val="bg1"/>
                </a:solidFill>
                <a:highlight>
                  <a:srgbClr val="0000FF"/>
                </a:highlight>
              </a:rPr>
              <a:t>Chaque vœu multiple est composé de sous-vœux qui correspondent chacun à un établissement différent.</a:t>
            </a:r>
            <a:r>
              <a:rPr lang="fr-FR" sz="1400" dirty="0">
                <a:solidFill>
                  <a:schemeClr val="tx1"/>
                </a:solidFill>
              </a:rPr>
              <a:t> Vous pouvez choisir un ou plusieurs établissements, sans avoir besoin de les classer. </a:t>
            </a:r>
          </a:p>
          <a:p>
            <a:pPr marL="0" lvl="1" indent="0" algn="just" defTabSz="457200">
              <a:lnSpc>
                <a:spcPct val="110000"/>
              </a:lnSpc>
              <a:spcBef>
                <a:spcPct val="20000"/>
              </a:spcBef>
              <a:spcAft>
                <a:spcPts val="0"/>
              </a:spcAft>
              <a:buClr>
                <a:srgbClr val="FF0000"/>
              </a:buClr>
              <a:buNone/>
              <a:defRPr/>
            </a:pPr>
            <a:r>
              <a:rPr lang="fr-FR" sz="1400" b="1" dirty="0">
                <a:solidFill>
                  <a:schemeClr val="bg1"/>
                </a:solidFill>
                <a:highlight>
                  <a:srgbClr val="0000FF"/>
                </a:highlight>
              </a:rPr>
              <a:t>&gt; Sauf exception (PASS Ile-de-France), il n’y a pas de vœu multiple pour les licences </a:t>
            </a:r>
            <a:endParaRPr lang="fr-FR" sz="1400" dirty="0">
              <a:solidFill>
                <a:srgbClr val="3D566E"/>
              </a:solidFill>
            </a:endParaRPr>
          </a:p>
        </p:txBody>
      </p:sp>
      <p:sp>
        <p:nvSpPr>
          <p:cNvPr id="6" name="Espace réservé du numéro de diapositive 5"/>
          <p:cNvSpPr>
            <a:spLocks noGrp="1"/>
          </p:cNvSpPr>
          <p:nvPr>
            <p:ph type="sldNum" sz="quarter" idx="12"/>
          </p:nvPr>
        </p:nvSpPr>
        <p:spPr>
          <a:xfrm>
            <a:off x="7595056" y="4783500"/>
            <a:ext cx="1170000" cy="360000"/>
          </a:xfrm>
        </p:spPr>
        <p:txBody>
          <a:bodyPr/>
          <a:lstStyle/>
          <a:p>
            <a:fld id="{733122C9-A0B9-462F-8757-0847AD287B63}" type="slidenum">
              <a:rPr lang="fr-FR" smtClean="0">
                <a:solidFill>
                  <a:schemeClr val="tx1"/>
                </a:solidFill>
              </a:rPr>
              <a:pPr/>
              <a:t>9</a:t>
            </a:fld>
            <a:endParaRPr lang="fr-FR" dirty="0">
              <a:solidFill>
                <a:schemeClr val="tx1"/>
              </a:solidFill>
            </a:endParaRPr>
          </a:p>
        </p:txBody>
      </p:sp>
      <p:sp>
        <p:nvSpPr>
          <p:cNvPr id="8" name="Rectangle à coins arrondis 7"/>
          <p:cNvSpPr/>
          <p:nvPr/>
        </p:nvSpPr>
        <p:spPr>
          <a:xfrm>
            <a:off x="4004187" y="86105"/>
            <a:ext cx="476086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716824" y="3986212"/>
            <a:ext cx="7463232" cy="58036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400" dirty="0">
                <a:solidFill>
                  <a:srgbClr val="000091"/>
                </a:solidFill>
              </a:rPr>
              <a:t>À noter </a:t>
            </a:r>
            <a:r>
              <a:rPr lang="fr-FR" sz="1400" kern="0" dirty="0">
                <a:solidFill>
                  <a:srgbClr val="000091"/>
                </a:solidFill>
              </a:rPr>
              <a:t>: Il n’est possible de sélectionner que 5 vœux multiples maximum pour les filières IFSI et paramédicales.</a:t>
            </a:r>
          </a:p>
        </p:txBody>
      </p:sp>
    </p:spTree>
    <p:extLst>
      <p:ext uri="{BB962C8B-B14F-4D97-AF65-F5344CB8AC3E}">
        <p14:creationId xmlns:p14="http://schemas.microsoft.com/office/powerpoint/2010/main" val="2666502847"/>
      </p:ext>
    </p:extLst>
  </p:cSld>
  <p:clrMapOvr>
    <a:masterClrMapping/>
  </p:clrMapOvr>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15808</TotalTime>
  <Words>4142</Words>
  <Application>Microsoft Office PowerPoint</Application>
  <PresentationFormat>Affichage à l'écran (16:9)</PresentationFormat>
  <Paragraphs>338</Paragraphs>
  <Slides>40</Slides>
  <Notes>10</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0</vt:i4>
      </vt:variant>
      <vt:variant>
        <vt:lpstr>Titres des diapositives</vt:lpstr>
      </vt:variant>
      <vt:variant>
        <vt:i4>40</vt:i4>
      </vt:variant>
    </vt:vector>
  </HeadingPairs>
  <TitlesOfParts>
    <vt:vector size="49" baseType="lpstr">
      <vt:lpstr>Arial</vt:lpstr>
      <vt:lpstr>Arial-ItalicMT</vt:lpstr>
      <vt:lpstr>Calibri</vt:lpstr>
      <vt:lpstr>Courier New</vt:lpstr>
      <vt:lpstr>Lucida Grande</vt:lpstr>
      <vt:lpstr>Marianne</vt:lpstr>
      <vt:lpstr>Tahoma</vt:lpstr>
      <vt:lpstr>Wingdings</vt:lpstr>
      <vt:lpstr>OPÉRATEURS</vt:lpstr>
      <vt:lpstr>Présentation PowerPoint</vt:lpstr>
      <vt:lpstr>Présentation PowerPoint</vt:lpstr>
      <vt:lpstr>Présentation PowerPoint</vt:lpstr>
      <vt:lpstr>L’accompagnement au sein de votre lycée : des acteurs, des temps forts et des outils pour vous aider à élaborer votre projet d’orientation</vt:lpstr>
      <vt:lpstr>Présentation PowerPoint</vt:lpstr>
      <vt:lpstr>Présentation PowerPoint</vt:lpstr>
      <vt:lpstr>S’inscrire sur Parcoursup à partir du 19 janvier 2026 </vt:lpstr>
      <vt:lpstr>Formuler librement vos vœux sur Parcoursup </vt:lpstr>
      <vt:lpstr>Focus sur les vœux multiples (1/4) </vt:lpstr>
      <vt:lpstr>Focus sur les vœux multiples (2/4) </vt:lpstr>
      <vt:lpstr>Focus sur les vœux multiples (3/4)  </vt:lpstr>
      <vt:lpstr>Présentation PowerPoint</vt:lpstr>
      <vt:lpstr>Focus sur les vœux en apprentissage </vt:lpstr>
      <vt:lpstr>Présentation PowerPoint</vt:lpstr>
      <vt:lpstr>Finaliser son dossier et confirmer ses vœux </vt:lpstr>
      <vt:lpstr>La rubrique « autres projets »</vt:lpstr>
      <vt:lpstr>La rubrique « Activités et centre d’intérêts » </vt:lpstr>
      <vt:lpstr>L’attestation de passation du questionnaire pour les vœux en licence de Droit</vt:lpstr>
      <vt:lpstr>Présentation PowerPoint</vt:lpstr>
      <vt:lpstr>Présentation PowerPoint</vt:lpstr>
      <vt:lpstr>Les éléments constitutifs de votre dossier :  bulletins scolaires   </vt:lpstr>
      <vt:lpstr>La fiche avenir renseignée par le lycée </vt:lpstr>
      <vt:lpstr>Présentation PowerPoint</vt:lpstr>
      <vt:lpstr> L’analyse des candidatures par les formations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L’inscription administrative dans la formation choisie </vt:lpstr>
      <vt:lpstr>Présentation PowerPoint</vt:lpstr>
      <vt:lpstr>Présentation PowerPoint</vt:lpstr>
      <vt:lpstr>Pensez aussi à préparer votre future vie étudiant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dir-adjoint2</cp:lastModifiedBy>
  <cp:revision>455</cp:revision>
  <dcterms:created xsi:type="dcterms:W3CDTF">2020-10-27T08:44:50Z</dcterms:created>
  <dcterms:modified xsi:type="dcterms:W3CDTF">2026-01-16T14:56:13Z</dcterms:modified>
</cp:coreProperties>
</file>