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84" y="-55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7efdb2285c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7efdb2285c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7fb3fea07f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7fb3fea07f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7fb3fea07f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7fb3fea07f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7fb3fea07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7fb3fea07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7fb3fea07f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7fb3fea07f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7fb3fea07f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7fb3fea07f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7fb3fea07f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7fb3fea07f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7fb3fea07f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7fb3fea07f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521953" y="132042"/>
            <a:ext cx="5645961" cy="9541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  <p:pic>
        <p:nvPicPr>
          <p:cNvPr id="5" name="Google Shape;67;p14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51930" cy="1080097"/>
          </a:xfrm>
          <a:prstGeom prst="rect">
            <a:avLst/>
          </a:prstGeom>
          <a:noFill/>
          <a:ln>
            <a:noFill/>
          </a:ln>
        </p:spPr>
      </p:pic>
      <p:sp>
        <p:nvSpPr>
          <p:cNvPr id="28674" name="AutoShape 2" descr="data:image/png;base64,iVBORw0KGgoAAAANSUhEUgAAAOgAAADZCAYAAAAqj3xwAAAQAElEQVR4AeydB5hURdawzx1BksCQRhCVIAIKioBIEmEVFcSELiiifqLr7prjovupqyhmXDGt4VNxxVXXuKI+oKALrGSBXwkLgiCSkTCISNK5f73VXUP1ndsz3dM9qafmmdOVTp06deqeW+lU3Szf/ZULCVx29fu+5DzkZ7d4tMwBXr75dotfrL+NG33/+ut9X6T0YM6cYrFaETJliftzEohKIHflXnn4L71lzDPnypEt60djk3RyckSeeEKkTZskMzr0MAk4BQ2TSiWMy935q5x30eHy+8u6FLv2+/btE/nyywgsXVpsOi7jfgk4Bd0vi0rta9Kgujx03xnpkcHVV6eHjqMiTkHL7iEoNyUztJ02/pLiD2ujNalatarI8ceLzJ4tcoZS9i7F742jJCu94xS0kj8CKOdf7j9BWjQr5pwznvzGjBE5/fR4qS4+QQk4BU1QUJmIxryz38BD5JbrTkp/9fbsEfnkk/TTrWQUnYJWsgaPqe6uPOnV60ipU/vAmOi0BA47TKR797SQqsxEnIJW5tZXdW9YrwSUU9HV/127aqcc/lQYlpyCVpimKgFGa2TJ2nXbS4BwlGSvXlGPc4orAaegxZVchuRbuGiD/Lhjb9pqs3btWlmyZInMnDlTdjVsmDa6lZWQU9DK2vKq3tm1DpAF3/woG3/4SYVS/8/NzdVEqlWrJhMnTpTVq1frsPspvgScghZfdhmRc9mXuZK7bUda6pKdnS179+6Vt956S1q2bCmtW7dOC93KTCQDFbQyN2ds3dlGiY0JCdX2ZP6CTSEJqUUdccQREQIXXhhx3W+xJOAUtFhiK/+ZalSvKpf9to00alBTUNTczfu0G+Q8u2FV+cOwibJy1dZgUrHCLVq0kNtuu026desWyY/hvLMoisiiGL9OQYshtPKcRSvjyr0y9rmzNZs/bPlZrr+svbz8bH+tsCgugAWRrbRX3zQurYtFunB+ON0yYgQ+B8WQgFPQYgitvGZBOfv1PFi2/3irjBo9Rf41frm8OLq/HNw4W9Zv2ilXX95R1i2+QcPevX+S55/sK+f1bSrvfHCODD7/ONmyNT2LRQXk06dHgSgXkZgEnIImJqdyj4Vysir75KizZeK/l8mE99dJ2zY58ttzPpAPP/1WNm7IlYlT18hnU1fqumDYztGyMc8NlvPPbicXD26XBntcTTr2h5Xc3qfGxrlQwhJwCpqwqMovIsrJfJPesnX3/9NKiQH8J29dKC+/doZk18iTJ5/9Wu64eYr07f2G1Gs5SubMXaXnnWyxPPD4NHn06dklU8GNG0XmzCkZ2pWAqlPQDGjkIw+vLSf1aC7X3T5J6EUl5wDJ3b5H12zY0OPkn3+/SGb/+6KIsrY4UJh/njbobbnojx/JCX1fljvunipNcmpp/LT/jB2bdpKViaBT0Axo7WNa15HLb/5Edu3el1+bNWu25fsxhu/SuZmgrNtW3CrPjzlVWCCaOW+9VtbzzjpMp+VnSKfH2eOmJE2noCmJr3xk/nzGhkjPqdhhuCubfhXmliimitL/mPMx/3xADWc/mbhUpIZqeoV3/fAOMuqBM/JxtCedP0OHppNapaOlWinBOju0CiEBVnEnTRkiT784R881u/d/VVp3+ZvUbfW49D3zTT2cfe/D1QIeq7dPPDxALw698MocvbhUISpZiZh0CpphjV2zRhW588H/aEWkagxjf9q5T5inYpRAz9mtZ1MZ98+hevV22YqtMuyaf4Gqw7t27RKU9d1xi3RcQj/jx4vcdVcEXn9dhDCrt/gTIuCQ4knAKWg8yVTQeIa7S5ZuEpSR4S6LRsxNMVggzPD3kPpZetX2hts+ltfenCd/GX6SXHh+B2H4W7P5kzLqmTly6m+OTEwCKCP3D40cKQIwpCV8+OEi+BOj4rDiSMApaBzBlEn0rjxtjocipQQr9+o90PtvP1FXQ9PavE9bFM3+cqgw57z2d12E4e2df+ot875aL6cPVsNftQ3TrVMT+eSdCxO/ZQFl1KW4n5KQgFPQkpBqMWge2aqRsJqKZU8B6NtUW/wkEs9+KHNL9kAxTji5e2Od953XzpZr/9Bdvl/7k5prfit3jZwo9KC33vmpTJ32nZxwbANhwYh8CV8gNn26yPXXlz0cfHAxJF4xsjgFLSftRI/Gymuq8MLoAXouWaO6J/fdeapezYUm1kLcFo+LBRG9ZxjYK79FiqZHD9G3yGMQX5bA/UdFMlsxEZyClpN2QzHSAZjwUSVcmx5xNuTm5srKlRGzPzve+cuXBJyClq/2KDVuPv74Y/nxxx9LrTxXUPEk4BS0eHJLey7u8mnXrp2MGzdO0545c6bQy/Xt21e++uorHVfUD/gvvPCC6G+kxEEGx9C85ppr4mCJpnHeeecJfHFDAog23ccff1w2YmdLQhy45ZZbBBqdO3fWdYmDlnA0Mgn2+v/4xz8Slk/CBdmIZex3ClrGDWCKr1KlitSrV0/OPjtyjvP777/XSW3atJFNmzZphSEChUFRcL/55hsBUErS6BW7du0qDG8JA9wNxN4mfqBWrVrSqFEjGTFihDzzzDNEaSWEHgGUDprQ4G6hHM5zqgQU+6GHHlI+0QrRtGlTOdhanEF5ctWwWSNEfw444AAZPny42PngHaAMXPgjL1lQPng1POACxJOOHGrWrCnU15S1YsUKaZ3BV6s4BaXlywFs2LBBOnTooDnhweUhREF4eCdMmKDv+eFhv/XWW2Xy5Mly2mmnyYsvvqj9O3fu1D3vmDFjZNasWZoGP+QFz+6B16xZIz/88IM899xzUqdOHU33gQceEIDe+95775Wrr75aK239+vXl22+/lSlTpsiqVatk/vz5+ra+EUq57XJQlu7du8tTTz1FsRpQtOXLl8uMGTOkdu3aakt0qDz22GMyXu2b3n777WrLdKSeA+PfsWOH0Nv27t1bvvjiCznxxBN1vZDBULWXSh0og3KRyfPPP69vDrz00ktl2bJlsnXrVl1mJv44BS0nrUrv0LhxY90jLl68WCsrSnvuuefKoYceqrmcrrY1hgwZIscee6z06dNHHnnkEVm6dKkMHjxYnnzySeEBP+ecczQuPyj8p59+Km3btiWogR6JXvmiiy7Sc9Avv/xS1q9fLzfccIO88847cskll0inTp1k8+bN0kOt0u7Zs0fThb+rrrpKvv76a+nYsaP069dPzF92drZQzuWXX26iBN4XLFggN910k77+pEGDBvLoo4/q+EGDBmm8w9Tqa7NmzeTUU08VXjrgEkbZf//73+seetiwYUIYPpgCbNu2TU455RSpUaOGHlWcfvrpQm+uCWbgj1PQctKo9HawwjCVXgIlYhGH3qV9+/Z6Lnf++ecLQ87t27cLigu+USYe5IMOOkg/1MQDPMQ8/CgQYYAerbF6EdA7EV60aJGQb86cOXLmmWfqHq9JkybSsGFDoWcGhx6dXhA/Q2hcejlcA5RjKwrKyXCdnhQcFIkemZcLw1qUjfpBj96R+lBPhuC8JMiDv496EfFCoM64KCrKjiIfffTRwvwW3EyFSq2g5alR77rrLgHoRejx6EHoAeklefhRNtK6deum51zEwT9DQPBwSSeuMACHcgCGuAAPPrfw0ROTDqBshgdoUy5lUhZ54aewclBOhrQGDxrMa6FDfi4WYw6LywuEOOhTLi60yUMYfphn4iIbOw9hcDMVnIKWk5Zl6LlkyRIpTaBnvPvuu6V///5C71aaZaezLNNLl5OmTCsbTkHTKs7iE2Ol8u2335YPPvig1OD999/PL8v2lyYPqZbFohND5eJLvnzndApaTtrHHvoxhHNwmyQiA4a9DJXLSTOmnQ2noGkXafoJsv1BD5t+ymVH0ZWcmAScgiYmpxLHYk7meZ4MGDBADj/8cL2vyRyR1V32/Vh5ZbUTgwKUlXkXYeau4OGaMDgATBOHH3zw8INr0iiXOBPGDx44NhAPDYPHKix8su0DmHLgjfzgAcTjkhca+EnHTxxh8mC4YHBxwSENHsDFTzx45DPxpBlccDINnIKWkxZFAc844wy58cYbBRO8Tz75RH755RftZ2+TxRz2Ilkdvfbaa/W+J4YJGBZQBVZM2Sp55ZVXtNEBhgeYwaGAbFWAwyrq//zP/8ikSZOEh519y5dfflkuuOAC/TUycFm5ZeMfHAAjBfBee+01GRu9oY9V19/97nfSs2dPeeONN4R09kHJi8EBfFEeSnT99dcLCsU8kXTMBg0fxD388MMyatQoeeKJJ7TRBPnIz5wYP/uu8I8iQouX1XvvvSevv/66rif52DcGNxPBKWg5alX2P1EYLITYC2SLYt68edKiRQtp1aqV3l4hjMJ++OGHmvPq1atr0z72LtkjZV+UOBQeqyFWZ4855hi9sa8zqB/2G++44w657LLLtLEDCoJFj0rS/2y9sO0CsB/LHiR02cPUCNGfadOm6R6fcsFjj5K9WiyIQEGJJk+erI0voMn+JS8DRgXgY8xAPe6//35tdkidUerZs2cLCkrPCG1DjxfElVdeqfeEoc8+6fHHH68toghnIjgFLWetSq/CA2nv7zEEtNnEeoiHFQWy4/HzQGPKRw954IEHEiUovvaoH/zAd999l6+0LFCRB6MIhSLYBeMaoAdcuHCh0HOaOFz2Jtm/xKiB8KpVq+Tiiy8WelfKf/fdd3XZ9OTQxNiBVVssgww+LxP4IcwLiR4T66Y333xTqLdJYz+UXvqoo47StsAoJ4YU4Jh6QiPToCQUNNNkVCr1ofdB8egdb775Zj1s5CGncNNzMf8iTC9Cr4o1DXa2xGMnSy+F3S69JxY6xDFcpacDD0WhNwSfoe4VV1yhbW45mXLnnXdKly5dBMVlyMgwEoVB6Sjz5JNPlqlTp+LVQO+M2R3KjfKAx2oqvDMCABdbWcwHMfEDn/oxRGeYih+DhM8++0woi14V/kaPHi1YU2EPzLDeyIDhNwWTF0skelqUG/NG+CUtE8EpaDlq1QcffFBQLB5yrHuYU9Jr0KvQY+Tl5Wmb16ysSLNh1cO87p///Kc2cEdpGYoyHGZ4CD2U7KWXXpLPP/9cmwlicE8vO3DgQCGeITXlIQZ6SPKwaozyQJ/8nEYhDt7AQ2lQDOLxEwceCsX8mKEsceDzEqEOjAqYQzKXhGf89KqcRvnoo4/0UJsRAXNw+GO4y9yWXp389L70ltC97rrrtH1vv3799NyZ+hKfiRBp6UysWQWrE70PvQtKQY/E0BElAXigMXtj2EuYoaWpHuZ54NKTEUe6wYcO9IhjvxCXMsBloYYweffu3avtblHe3bt3a5ND0gw9/OBBizgUGTrE4ycOP8BLgv1L0sEnnXiAOHgCHz88gM8qMHNX+AKPPMZPGCAf9QJIJw6AL2hAMxPBKWgmtmqSdUJRUGDsflH4JLOnjI6y8gJKmVAGEnAKmlmN6mqTYRJwCpphDeqqk1kScAqaWe3papNhEnAKmmEN6qqTouIYmAAAEABJREFUWRJwCppZ7elqU3YSKJGSnYKWiFgdUSeB9EjAKWh65OioOAmUiAScgpaIWB1RJ4H0SMApaHrk6Kg4CZSIBJyCJiRWh+QkUDYScApaNnJ3pToJJCQBp6AJickhOQmUjQScgpaN3F2pTgIJScApaEJickhlJ4HKXbJT0Mrd/q725VwCTkHLeQM59iq3BJyCVu72d7Uv5xJwClrOG8ixV7klULYKWrll72rvJFCkBJyCFikih+AkUHYScApadrJ3JTsJFCkBp6BFisghOAmUnQScgpad7Mu2ZFd6hZCAU9AK0UyOycoqAaeglbXlXb3jSsCf+6rkTboneRh/u/jTnxbZtT0u7WQTnIImKzGHn9ES8DctE3/TYvEWzBJv/rSEQfbkiuTtFml1ukiNummTkVPQtInSEcoICSjllF254n01QbylkxICqVtTpFq2eF2uES/nyKLFkASGU9AkhOVQM18C/uoZ4q1aJVJF1fWAWiKFwS8i/glni9+0hXjHDk27cioOJIsfB04CTgJK2TYsUvPHXJEfViQkDr+HUs7DjhKv/ZASUU6YcAqKFBw4CSCBtXNFdv8s3pa1kZ6TuDDYs1P8zqeI37CJeB0vEa9Z1zCstMQ5BU2LGB2RCi8BtfLqb1uh5pyqF/11Z6HV8dv1FZ+es/Mw8Rq3KxQ31USnoKlKMJDfBSumBPxNS4SVWG/tvPi9Jz1n217iH3GEeEcPLNGe00jRKaiRhHMrtQT8lVPEW7tSRC38xBOE7jlbtxGvdf9SUU74cAqKFBxUbgmo4a1sXSGydo3o1dugNOg5G7eJ9JxtzlaLQucEMUosnFVilB1hJ4EKIgH/28lqeLtLc+vntBa/QdNYaNZJbaf0ivScrU7WeKX14xS0tCTtyilxCRSrANV7+hvmi1SroZXQ79lfCkCHLmoxqFOp9pymLk5BjSScWzklUKOuZPW8SbL6PyxZJ48IB5Xmdb60TOTjFLRMxO4KLVcSUEoqRUEZMewUtIwE74p1EkhEAk5BE5GSw3ESKCMJVBQFLSPxuGIzSgJqQUgU6CNlCz8Qzn1yflOf/Zz8iOTZMOkeIU3jgLtpmZBXQykKxSloKQrbFVUGEkAhV83Sypg363nJ+/xu8b94TPyv3xWZq2DWx5Ezn3MmimfD/GkiKg0ccMlDXmj4KKyiWRrK6hRU3F+mSWDfvn3ib1gUUcrJDyp3jPic7UQBp40Xb8o/JWvKe+LN/Uy8RYWc+yRN4Whclccjr6KhFXbuGNXjQvtVXRZlloQcnYKWhFQdzTKTgL/8c6ky53k1PH0qopQL50YU8tOxog9gb1kr3u59+/kr7LwnaVFM8nibvtE0sqCFwiraKL4//alImarsKHraHKegaRNlxhKqEBXz1ZAzT80h/a/fElk4Ubwv/x3pJek5Uchq0cPXqdQGhQUULa2wirbuXVVZlEnZefCgeEmlGDuvU1BbGs5f4SSgF3zmqmGmGnJ630zTiunNHhc500ltUCjckoAobc6P6jKVosKDr3jRi0ssLKVYrlPQFAXospedBBjO+nNfEv8bNZdEOeYqVw1D9TUlibLF2c/CIFE6Sln1EBgeFC/wpHlLcdjrFDTRBnB45UcCrMzSay5VPaWaB2ZNfldQDs2gUhTtxvtBGffs1KnaKL5pJ/GBdv3Et4E4oEFTjSvkIW8kFP4bLRteNE+KN1/xSG9a3BVfp6Dhonax5VQCDGn1Vge95uz/6EUbzWpUObQ/+KMUy69eVbRCtukreaddInmnXyx+r4EKzopAx9+Ib0OvaLzCAZc8vsqraShaomgGi8kPR3nRi1KKR3pTzXPyQ153aVi+UJ2n3EsA5fS//ofIuoXizVS9Z2G3H1Ab1etpxUSxuiqFO14pYZdTxTv2fPG4rqTzFRFDeYzl+wyXLBuIU+ApHI2r8vgqrw8NaEETRVVlUFQoKEXlhgZ4hWd4pw6huHEiXQ8aRzAuunxJILKv+ZJ4K+aLN+tD8Xbmxr+aRPVuuqfj1r3eF6iesWdEKU+8RX5F6dqfo29E0HfY1qgr2lA+WN1oPDhcCuapPDqvooGC+x17ig9tymAYrMoMktBhlFTxqnlWvOt5qdqj1WkJ/DgFTUBIDqVsJUCv48/9P5Ft60SvlrJtoh78AlxFlUQPRenpWnbUPSXHyVAwlK1q1aoFsiUaQV5oQEvTVL2wr8rQvarqUTWdKA/ab34Ur3pbRq0uUwfqQp1McmFuxihoSVlyFCY8l1byEuBB9he/L7J9q97XjLtCqxSD2xCYL/rtO6sec7AevtL7hfaQqbKuelhoa0U9drBQpi47p7XEnZ8qRWXflLpQJ+pWFBslqqC7dkWukSiKiVTS165dKxMnTpTx48enQiapvBs3bkwKPxzZxSYiAR5kWb8oopzxMqh5oOk1vcbtVa95hXitTg4fusajUdx4FFWVpeeqquz83lTxFI+kVlJVJ123eEjR+BJV0LFjx8o//qEm9dHC0uXQW6KUw4cPl9///vfy8MMPy4YNG9JFXtNBCaEPbftF880338gjjzyiccrTz5IlS2TAgAEybty48sRWSrxglI5yegtmFuiVPvrxMBmwprfM+LmB+B3UFsnR7SJ3BvW4tsRueS+sMnroS9mt++veFJ7i4qveXtcJJV34QVw0EkpUQXfu3CljxoyRlStXUlbaYPLkyXLaaacJ9G+88Ub529/+phU1bQVECa1evVo2bdoUDUWcq6++Ou31iVBO7TcrK0saNGggNWrUSI1QOcmN6Z7+TsqShZE9TjU8DLK2co8oZegufrNmoj+/oBZygjilHWZ+yp258JTX+7wCLxbNj6oLe6Weqht1pK46PuSnRBXUlEePZ/zJuHbPZec79thjdY85atQoOfXUU6V1azXutxEsfzwaFkpcL4sCBxxwQEz6tm3b5KCDDoqJM4FUykqUBrIEDL5xkcHzzz8vffr0MVExblieGIQEAumon10MPAF2nPZjiKDmnd7q/wrbFHHnnQrZr3OweD2u06uyKpj/z/wu9Jzn5EcEe9m0waR7JKhgzE3hSXJaCh9XymfK9qCkq+YJddRDXVVnO9n4S0VBedBNgQzBGDbm5ubqKPwvvPCC9psf0oi78847BZd5pknDPfjgg3UvhoIyDIUm8TZAg+H1rbfeKo8//rgwZLXTw/w8LG+99ZbGf+WVV2TLli0F0KA5YsSImHjKgs94/M6cOVPThA8A3GCdoAHtePzCG8P6O+64Q4CvvvoqhgfoPfnkkzJ37tyYePAo8/bbbxfqFpOoAvBCugFkGVREZEc6vMEjvKqs+h++oEt6PIBvjWz9IJOHHnpI14UyrSThGsyHP1gso8f/IH/deLQ8vulY+fdPUYseENUQcWedRlJ/93Z5b3kVGf3Gp2LzBIqGHzeIPuM5/9/ixUCawnMmiqgyZN9OXZz9wychvPaD9Pdb+I6LtkSyEfBXqyWyaKpI7nrxF4cPdUtFQeHFAA/MM888I3v2qPGJisQ/YcIE5Yv80+BPPfWUvPrqq7Ju3Tr9UF133XVCfARDBBo8LPPnz5fly5frOWGwkXmIGV5v3bpVPv74Y7n33nsltBENUeW+//77ej77n//8R2bNmpXPo0rK/2/btq20aNEiPwxfRfH77bffymuvvSaTJk0SaFO3J554QmxFKIpfFsF4MTDsps633HKLloNhZPPmzYIsKcvEoVjXXHONLhdZosAopEnHRfbvvvuuzJ49W/NGGe+99x5JGpAZskOGyBKZwqtOVD+//PKLlhU0qBuAH3xoUmdeDrxAFLr+L6z96PkY9o1d/qt8vKOmzMlrKJP21pNrNrYS5puskPpNO4kc2lLTYvpEWeZ50pHmp1p18RZNUjChhGCS8LElU1zQ1UrKVsxhR6lhuOJZvVgK4OzMFT3U3bRYqHswvdQVFAZq166NowF/tWrVtJ+fNWvWyJQpU+Sss87SSjps2DD58ssvY3qGzz//XKpXry533323PPbYY3LYYYfJF198ka/EPFSffvqp9O7dO5/GZDVvXcV3HykkDvAQ1atXTwzdQw45JA7m/ugwfpcuXSqLFy/OR2IEsXv3brnrrrvk2Wefla5du+oh+o8//qhxwviFf5vfd955Rxheo9z0POvXrxeUSxOI/iBLyooGteKQh3JHjx6ty0VOKK7BQfbgGLrwuWLFCpMs8IDsaAdwkCm8wbNBYhrQsmVL3RbIjrZh6gH+RRddJNDkxWLw47WfTl/+idCj4G9UbZ+8cehcuTV7OUHZ8ktNYSvF79BFh3nBXXXVVYJsGFXpyLAfNZzUw+R0u5TlefzGBT3cPay7WsjqonnnBRODrHjyVs2L1Jm6xyRK+TP1o0eCxwMPPFB42I444gi58MILpX79+kTHQJ06dQSFAo8E3ua4vE3Jj580AH+iYOgmgh/k15TFwxPMn52drevBA22nBflF0Y455hhBeQyeKQf6devW1dF79+7VbrwfFIO0eOWSZsCma+Jsl3SAOGQLz/htoC2QHXHggA8QDgNwyWNw6EH8DWpRSC2e2PjVs3bnB/32XUXqNBavzRla8ZFVtpJrPkI59LBwBM+a97Bvv1SRSC+q6o4MxPorkx7UKr+A1zSWSejWrZsewrIIYuJKww17AMPKDfIbhmPiEqV59tlnC8NMhtMmbypuouWmUgZ5Uy5n9YzIkDF3fw8OXQPMO6XeIcLXrE1cRXGZj8K73yxkqEsvumFppO7IwKpUuVNQi7civfQqbLXEIIYEwAuJLpGodJQV1vvazJqRgh1X0v501CvIIzTz22/LSvG3rRBv6aKInW0QmXCjHPHUcNHLOZJQhQI9H1W8+23aiV8ruyDvan5K3ZGB3YtWaAVloeWBBx7Qi0nBGjMPYhGJVd6PPvpIz1mDOOkKMxRlcaS4ZTHUY7gKvyz+sADGohcPsM0jw0HKoM747bSS9CPLTz75RCgbHtNVVoH227e7yG0V74jwbaSUeFLKoeeGyboU6vv8JgSa97pqqnbo8QX3R+lFmYuyKvzj6nx6FVZBmV+xqrhjxw5hMYdN+vxaRT0MubAwYhjKEBlFiial3QmWlYzBALgYWzRp0kR++OEHYQEIayV7RRaGURTqQ51ZlIm3HwtuuuGnn34SyqZM9qFTpR9sv3pV9+g9wcLoes17Sbrtav0GTSMHtptGD24n4x7SWqSIRSKx/zALbPYb/RnD0O+QVhHxNq8X/7upYv4qrILysLIPykohcNttt8VY0fAAnHTSSXoVl/Q33nhD0jWnM8IzLsrZt2/fmLI6dOhgkhNyWfVkmwReL7vsMmFlFbp2ZhSXdAM33XSTnVxifmQJT6ZcZFnoqmkCnMS03/NPyW1nqW0Tvs9ZWN46TQpLTT6NHrN528iB7fwD2mclHj55iEh2kjzlHK0XuXyUm/KDXCMDetGo4UKFVVDqxbAQl6EggN8GO72oeZ2dLxU/fBSnLPKQl7JRCKduhyQAABAASURBVNzCwMYvDC9daYYneKTsULpJRpr28TctEU54CItDaqhXgMxh7aXGtg0FotMV4dVrKVl979GnXzidkhT0+bP80kz17Akyw/yZ8kS9GApkoe7IYPfPak9UyUQhlDsF5QFQfOX/Y3GCtREb0vmRlof9OPYF2UAP5jVok9Ue6B/+8AfB0N3EFeUmOhwOlklZzCHZjC+qDJNOHciDRY6JK8w1+NS5MDyTlmhdDH5hLjzCKzwUhpdoGnRGvvqpPPH28tj7aqME9BC07v5982h0yThqCKqH0Em6TKGSYqhhG/FrZ4cuFnk7c8X7abvIZrWqq4iWmYL+/PPPqviC/6ay5u3KPIyhn725bnIxBGQoiFEAxgEmHtfkx4/B+4wZMyTRNz9081cXIVAIBPmlrA8//DDhsiBNeeQxBgJBpQfHBuqMsUCYTGw840cJqM+vv/5qopJ2DU/wCK/wnDSRQAZoUJdly5bJ2j15gdRosOpBgr1tNJQRjpfTVqRaDTU8VsP6sGHudtWD7lAjBjXMLXEFZWhkGhfpsrjB/OPaa6+V8847T1gYId5A48aNtQUQDwHp9BJs2rMfanD69++vF1JY8YTO119/Lf369dOGDeAwP+K0CyuPhgbhZs2akRwXcnJy9NwPuhxj42GMixxNOPTQQwXrmsL4BZWFHVwARbFlAr9YTtn89unTR2x+hwwZoleiqQ91Jg/7pdADqlnWWISBww8/HEfuu+8+ufzyy2NMA3WC+kFJbN7sF5tK1jzAC+1A2fAIr5RPOhCsD21OvIEgTbv9kPWX67ZIn7qq1zAZlPuz76lf9d/0UPWjtgh379au+WEV2+bbxFcIlx66TmOloDkF2WWYu+17kV9+1mklqqBYAZ1++ulSq1YtXRg/NDILOt26dZOOHTtqaxDiDbCiyRDq/PPP16dGWDwJ2o+y2PPSSy8JbvPmzeXBBx/Up1oMDdz7779fLr30Uk0DBfrLX/4i2dnZJMWFwYMHy8033yzwBsB7B7XYU6WKWl6Lk4setCh+UZRBgwYJ2ymQadOmjZxwwgkxlkJF8ctDzVCeVVTqzKgC3qAHIGtjZkcYoA7IBhdZm/JJM9CrVy+BN8IoOUoPf4QBZIbskCFlI1N4JQ1ANuCb+tSsWVOQG/yQTt2hCR3CAO1m2g+ad/duJGfW2b+1AM5vq22WLlmbxT+ortRTQ1zOukKLNODEE08UDifgTxX03uP0p4t1yiV4kiVRXpiH+gc3UopYMAdH0WRPrvg7NiVu6leQTNExNAx2oE2bNs1HRgFRBOIBhjj5iVEPOKxQsmqIMtv5oyhaibDD5UGlHBNvXB4IekFoUI79xjc4QRdlGzp0qLaZJQ9AmPggrh0uil8UBF5btGihe3n4on7waOjgJz4ev/DAy4p06mwrJzRIR65BWRCmHkCrVq1AjQH4gDci4QE/dAgbQHbkp2x4BM+kUS5x0CHe4FIuOKbuKCVhAyb+74/cJoM6qRdn4AaCUYctlJsbLBapXlOO6nmWtiYjj8mPzCnXjjNpSblq1dRbMEv4klmyJ144TB52kiWh8tU8lLqF4mIOuEeNGHZtLVkFDS08EMnwh2FWINoF0yAB5p4Mb1lkw+UUDGTpKXHLBfy0UeTHbfFZqVZdpIba3I+PUfwUNZzkvKn+whlfMksSJAkjhQJMUifqViAhGrFnl6D8WdFgmTndu3fXQ90yYyCDC+bFx5xx6tSpwmo4VeVGCHo6/OUCdu+QeA+6X1f1rFlKQUuSUaWkxT7pkipfqm66jmF0UH4lm2IrqL3IEUY/kThocAsAc7hE8B1OchJguImZI4esgZdffllPDZKjUsLYe7ZHthWqxCmnagkraJxiSyU6Xt2ULPRWi5JN0grK/h6NzapecSvBnib7aSx6MJcAikuLfCg6wzn8qQJbMYnSSgY3Wb7gASBfKkBvaYNNC/rUwY5Lh9+0B2466FVaGtXqJjYHpSFRSk7n/+///q++CIxGT0ZwPAgYgEODbYLgymwytIK42OTG20YI4hYVfu6554SFoaL2GKkPNxQwtysKt6gyw9Lhwb65IAwn1ThuAsSAg4PqqdKy83Ptym9/+9tSvQrVLj+T/An1oHPmzJG//vWvwjI3q3mcYA+u9BUlFE7mYwDeWO1zchMfNKBVVL5E0xcsWFDghoFE89p4GIUnanHEnUUYt9v50+WHB1486aIXjw4GHChUvPTixNevX1/vDbOvnHB+Vi4TRk4zIsYCyUKaWYghZ2RhD3EZjtAr4MYgq0CXLl3ks88+k+uvv146d+4sYb0n+WxQ2WL+2XRnPsR8k43vMBpkiEcjXjx5AE7wsyKMPxGIV1fyQoszl5RJuCgANwynsDLAhz44+IMADyYOPOO3XeJtsNNsP2WAZ8cZP+UEDQtIA598+OMB6eAF0zk5RDvzrATTwLdB6h6q9zqDePnhfWq7IT+w3xOv7P0Yifm0KWHTTvo6En2dSk7rxPwN9m8dJlZSCJba6wyJ1VHs/yIb3YMyxGE+yLAKl3mmxor+oEysBCJ0NqoZ7kaT8h16RYZkXBAFMMdEiAaBeSa9KDQuuOACfVsfQ2eTjkuvYWiQnzgAfqAPXYBtA3gmLVkgH7fPMQSDFmUGaWClwplLygymBcNcxgUuQ3YePNKpF2UgT8qYOHEi0TFAHGnggEueGAQV4M4izmCChzxsecI3/Bl50W7QVNli/mkrhv/gMsWISYwTgDZlIiN4Q2ZB1MLoMnSmnbFLNvmQDfxBF4BveBK1Uilqr1Oq1ZIXdrQVbvDb/Gs1Wbk3W/60rI28PW25SN5eQ0bgBZ7gDTrwmp+YrIdes3n0NMvJQ8QPgcLiuCEh2SLz8aN18rbn5kfFeDjGVrWWZPFgMHzloi6sOliOx/zKfhiIGzFihDavgwj4PDD4DWAbOm/ePH2ekUUglAjFMukIkvkrR6Yoh01vbsMz6fDBii40yI/tqEmDl++++04fzEYhMKvjljyTnoz75z//Wd/yx/lRHqSRI0eGXsnJ8DJo3xuvHOrEPNT0pCygcbMd+43UhQeJB8vkx08caeCASx6Tbly2STiDCV5QnsiEdlm0aJGWOe0HTRTB5KeNaCvC8EgbkodwPKAeyATZICNuzENmNn5RdGlLngfbCIU6UD50mRbQzvCyYV9tkeh+4De5VWT23qr5Rf2/vQfJis1KOdkrjcbCCzzBG7TgFZ6jycVysOpJ6gRLz5siJ1+SPMkSwxx1Kmz/t049Yf83CyGiSJhSoTQsGtCYxBmCzFPoVVAolurbtWunb9qzHwaGSo0aNdJnIjE5Y9j0/fffGxKCMFEy0iiHm/jefPPN/HQeRhquU6dO+j4erERMItYiNArnELkVD3te5n88pAYnEZeGpC7GIoe6Mv9CCez8yIRyuDLSjg/zc1gcmTCfZpRAGdw60KNHD4FfejZkMW3atPzs+IkjDZyuXbvqay/Jm4+kPIXJUyVrM0nqgDypEzR5sZBG23AbIm0Ff7QdbUj9SY8HyAKZ2HTJY3hLlC7Pg10GbYVcbbrwq3HYDyxsyLhpsUaDB3ihrtQZWvAKzxohlR/sY4sBWFIVq1hVJ29HrkiVgrn13qiSCSlZ/NiQLzQ7MupnjsewKxoU02OYsHFpDOM3rqEblmZwjBuGQxxAIxu84rg8ONSDvIYn/EHghRGMixeOh8vDDM/x8pk07FwHDhwYY5tr5zF4dpzxmzqYOpl4u21os2C6wYvn2nSRmcFLJ11o7s5uIfQUUvUggqHgb1PD3GgKvJi6GB6jSRXK0XXa/nNBnhl218rRMvFq5yS2zWJTqRZyasJOLwk/w2NOUHDVxplnnimJnDIpCT6KQzMReWG3yqo4c/3ilFGR86BwXu3GItFTK6F12bNb7Iu0QnEqUKSui6qTcGoljG81L/YOrKmUNMF9UEODnsKeG5r4knYZ3vK2xEzthhtuEHMvbIrl5l90nSqdsPwcwUJWyCws3cVFJMBpGKlWVzjAHImJ/a2+cbPo29vVkDA2RdLWfuY0iz/9aUkW8iY/IkmfaKEuu1XvuXOTaDNDu2IH1BK9glvnMB1bYIirY0N+UBAWj5gbFrcHYw7Exj5HzphvmqFKSHEFojhDSi8DsEBQACHBCOiwOAEPr7/+eoK5kkdjDs/qKQtjlJk8hUqUo2ErtVBUQ7KaRB7KYM29jT+Iv3mpcMgfWaa1/TjNsmK+Ps3CiZakYesK9abYGWQ5fnjXdl0X6sTtCUFEtn30RWTIRCUmrKAIhiNDLDqwAMLRJf32U0SS+ecsI3lZDGJol0xeFDodPRLnIuGBuvTr1y/msrFk+CkM1y7jlFNO0TfgF4ZfmdO8xu0Kr/53M0V2bZXquZHPWNqyTan9VG+lT7PMHle8b7d8NSHSuxfOfUyqvn9p5zoR6qTKj0lk/lnvcP2yMjJJWEEhxGFmrIEAetJkV7BY4CEf+QHOHkK3NIGRwHHHHafPFxoe2FhPNw+8AKBvgJXHdJeRSfS8Zj3iVoeeRn+mb8HbGiet7YeSFBfghv1K3ATBXzlFvLUrxQvb//xFxG/aRGxZJKWg9GDwweokgD9ZMCuS5Df+ZGmkim/XoyR5MLRxqW88vkkD4qVnYHzBKjXtXDDOjlFDURMsrfYz5aXL9TcsEmFI/N0Sibu9wsXWliyyki2cTWgsQNjD48FLNr/Bh0ZxepVEVkVNGUW548eP11elMF8sCrc46UwB2P+lnpQVjwZGChgUINt4OKnEp1NmNh/ppLu7bkv5NVsN7+wCLL/Ht0s2rZNd9dSKbzQemSLbkmq/aDHpcZh7LvlYX0ytrzSh17YpM7xt3k2k1iHi1Y3cw0RyvoLabyUSbKgVvVOI+R8rk2yG79ixQ3gAbbzC/Mxh7XSMIZJVcFO+TScZPw+UqSf5qAPDbvzpAsqAllnFRenYYCfOgC0L0rFYwiKI+hmcVF27bWgzQ9u0ZWH04c/u0ZGZqZedz6Zrxxfmt+kG8cxX33b8WiM2KfowH7jki5j4kmi/mALSGPC/nSzC3JMP9kbrY5PXdsCNc8TjsxAYTEQTs1hZxRoG860jjzxSf7+SuGi6dnhL8SBzkRe343GLHqug9hwUYZmHgEyEcQ1gLYPx9BVXXCEszmCXy5zWpOPSeDzY+G3gAioU2pTPwxzEC5Zn5zf+7OxsfZHYv/71L80DNrRYUGHIb3CwUkqEFlZDrCZz+sXkxaUM7ESxe+3Zs6dQX+gjQ9IBbrznNkO+nQkOuOThgDXpADwUJk+Dg8zwA+TBBWgb2ghLG9oM2dGGNh/g2XkIwyuHGZAN7YSssL+mXqRTb+bXhi62xMzrSTOAlViQLgs7zZs316eieM646YEXgcmDS5uu3v6rDFjdQcM6qSZHVt9/HUpD2SpnHLhF3pgyM277QacA0DuVBFAQNx/gFgLse/rfjBdv8SJhPl0AlfuYmrcVqVNPvFYnxyRnIfhHH31UMJu6554BLmyKAAAQAElEQVR79Edegz0bl11hkva73/1Of6vzdbU9gfmdTYlLo3gIiONBI8xtb4QB4jg/CQ2Ugouv2DIhDeANPXDgQH1MyX77k8aNdtwCxx4oAK9Y3xg8Gp/ygjyRNwgYcTM8hwdoYR+KDAweDzW3xcGPiYvnwgeriEFcVqf51oop4+9//3vMSjHlEUf54IBLHrsc6lOYPBs2bCjgtG/fXmej7oSRhY5QP8TRVhdeeKEgd9qQtlRJ+p82IY/dTvA2cuRIMbwhK2SmM0R/hg0bpm9SBOfiiy/W14FGk7TDJW+0l/2ip9wXXngh/znjRaiRoz+0JW16/WWD5O7ejeTGnI3yzMHLJea2P9XzPHrkUnnpBJEB3Y7WPAbbL0ou3/EPSfB0SqKnWGw8RVtvieSXFuJhaLv4/cjQdvmMgvueZKmm9j6btlCLQ78hFAN6iEtDsbrK2xAhBd+I5GClk8bE5jR4oxzppJFfRITGIBzEo/GJZ2WTh4e3PHkB0lBYHlQ7njTC4MOjARuPtzp0g70DeYMALnjwAC3CNg5h4uHHjg/zgxMP1y6DBzaYnzjywge4wXTqU5g8yQ+OkTE0CMO/TYt02ow02tBOi9dO0LB5I2znoz2QPziMAuw044cfwIRx4Zk81Ite1H7ODM3BQy+TQb2Oliv7NJXf1PiGbDHg7d4n3XZOl4cGNJAr2++NefHFIBLIqp70CZXCTq+EpUkh32ZhdOPPHyssDHlzP4OjgqB6dr/zKZG55xF9CqRnQYTjO9x0gCECb1mwsrOzcRw4CRSQAMfGzPNy77336su+E5nbBgkFh8E6Xc2/vLYDxG/YRG05dBL9WUCdsP+HYaL35b/FXzVH/LmvhloUeTlHSlafP0dOnZjTJyXhqjI8a9V1P5ciVb5+Q/MIr2H1IM7nLKqqq9eitzbts/Pjz+LHAG+0+vXrC9YvGCWYeOc6CQQlgHLxvBDPyAfAnyjQs1955ZWhBwTYpPcatxe/Q5fwIaEa6rIS6i2YKf6GeVJlzvOhSipK2UsNrIrT6WmTQcUbPMJrAZM+8FU9qCN19Zp1JaYAZDG0+OMf/yjcFg7wST+GIAUwXYSTQFQCLCKxnsCzwjPDYl+yIy6GyJxfjZfP63iJWjRpLHr4Fy03xlEPNw++N/s/updCSUXN92JwyiKgeIAXend4g8dQ5VS86brVaSy6rioc9q97UOYY2dnZkq0Afxiii6sIEkiNRw5Vs6fI1k9hlHipm2cFl3Bh+PHSCs2nej/v2KGRoW7bXiKsdAYJoaRr5wm9FAqRN/lBYcU0iFZaYcrWPKihNzxhRhiqnKouvqoTw3jqqHv5OExqBY2T5qIrkQS4sYHbFplbXnXVVYKylnX1mUd6xw4Wv3Ub8ZuFz0dRAHopb+Y40eaAc1/S89LS5p25sK/KhgfNyya1wKVeIAX4YFFI1YU6ea37C3UsgGNFOAW1hFFZvZwOefHFF6Vv376CciKHp59+OqlPKJKnJIB9Qa/Zb/R8lAUVFlYKlKMUgdVdb7pS0oVz1ZB3uuRNukf85Z+Hz00LEChehJ5rqjJ0Waumi6fK1jyolWZeHAWoopxNO+m6UCev/TkFUIIRTkGDEqmEYa6m4eA0+82sP2BowHFAbmIw4uBhDIJJs12DY8cZv0kzrok3rok3ronnQWYhhQUVX+1DmvgCrtpP9JZOEm/KP8VbMV/8r9/SC0goagHcFCOgqeeaqgzK0mWqsrn8LJQ0yql4pw7UhTqF4gUinYIGBFKZg1guoRxBGWCqiPJyG6MBwsxXDS7GLWzXHXfccfrzEtz6Z9PCJvncc88Vkx/rJKzX7PwYRZh0cNn2o2xwfunyB7WR30Nm1O0oN/zQWZov7yND1nSWGT83IHk/2L2pUlRZOFH8OX+XvI9v1ENfDlczV9yfITEfeXReta2jaSma0NaKSc+9e1/4ijPkmXO26Sv+8b8RTqpQF6ITAaegiUjJ4ei9TsSAcQOKjN9eUBw7dqxw0yKWUd26ddMmfZMnTwZNA3m43IsbHTEVJIwVEIqtEdQPWzf02pTRvHlzmTVrlnzwwQcqRfRnG73Ol8pfJm6W5XsOksHNI/a6T25trq/o1Ej2D72pGmp6nPVkfqpWe2Xuu+IvVHuTc18SfROCUjZ/4QdqSDxLbdcsEq2Em5ZF/KtUHGkKJ4L7ks4LDb06q2mOE4bWcXtN+KHnbKeU8+h2WjmpQ6GLY+SxIMvyO6+TQFwJMOTt2LGj0Mthg8w+JkNhk2HChAnCviiWUWy94Gdua9JxicPmGBxss4lDIXENYBeO5RN78djqYpBv0riuFJvsHm2byEND2sm5HRvJV0pZN/xygEEp6JoeldVe1dNljXtRvP+8L3wLFGWT6S+LP+0Z8T9/WPzPRkYAv4ojDRxv/r91Hp1X0WB11lPKHzrPNBygmNWrSt7Jl4iPcrYfIiinSU7UdQqaqKQqMR62xpgK0jOyusthBex37R4UHCMiekfjD7ooKXGckMENA/KHpWOvC35edjPx2g8Sqd2EYASUQoQuIEVSI8NP1asS1Ku+fAuU3nXuZ+LN+jAC9IqACZMGDrib1KosmaGhlB5vKET5YEHL73a2yCHtlWJeqXrPcEOEUBpWpFNQSxjOGy6BbLU/joJiW/v+++8LvR5D2XDs0onV1kYtekmNbRvEb99d/BPO1p9sCN0vDbKEghlQafSGYaCSIopt4eq4eD/MNVkIgpdup4rX+hT5tedNAq/xshQV7xS0KAmR7iBfAhMnThSM7jF8z48MeOy7cwNJaQ2yCEWPfNAJF4jfsqNehPE79BNfDS11b0pvltYSQ4hRhgLK1GWrhSB48TpfoXrOS/XcOSRXwlFOQRMWlUNk1ZY54DnnnBMqDM64ckqF86fMH0ORUoyELmdJKYdbKCDn128pWX3vUQoxTPxjuorfWyksvZjacyRdK6v2pPFHKSXUfFWG7r0pU5XtdR4W4SXnSJJTBqegKYuw8hBYuHChPvtpFniCNac3+9Of/qTPaXJWljlrECcdYc6SUg5lcM6Vs7HQ9Zp11adXvB7Xid+6pxr29pK83ueJ3071qvanJVAuA2QsDAwebhTPV7SgqWmf0EuXRZl83wUeomhpcZyCpkWMmU8E+9zp06frPc5mzZqFVpgbGzjvaYA5ayhiCpG8BOg9TRnMjWOG29jwNm4nWX2Gi9flGvGOPV+k6wDxe/aXvNMv1sb3PgpLz8d8keFwHH70sBUccMnT+ZQIDUULmtCmDF2WKrMwm9o4RRQZ7RS0SBE5BCSwadMmYYjL9gqLRsz/iI8HpAPx0hOOLwKxsDI8NczEYofTIigSdr3S+fzIMFgt4mA4wHA4r8/5EgakaRxw1fCVvNDQtDpeolaSzynSlrYI9otMdgpapIgqDwJbJfE20TE6oIfs06ePYAGEaSAKGyadjRs3Cul33HFHWHLa4rBWopx4fOQXRK+KsrY6Wc1TL9VzxCwOWp94izA09XpcrdwwuE48hQNuZI57qb4zCMUvid4yn1/L4xTUEkZl9bLwQt35SBUmeRgH1K5dO+YwNRY94KHADHePPvposuRD/fr1tR9jAvZKSWfRSEem6Yf7ltgfxeKIcujV+UIBL5akizBKq4amzBtDgTSl2KWljGF1cAoaJpVKFsdckRsX+TguF5XRW2ILy1AWUaCQCxYs0Pf/sELLh5ZRFNIMMCfEPI8elpsM+RJd8JYFFMsMSfEDJj8ut/rZtyTSY9vl1KhRQ1gc+uyzzwQ+uGyNS8vizYmhWdHBKWhFb8E08M+Dzw0Jo0eP1iuw7777rr7Q25Cmh+KWPj6+jFJg7ofbuHFjgyLMTbm1DwXCTO/ZZ58Ve/EGXI6w8V0fMg0dOlQI0ysSxkpo0KBBMnz4cCGuXr162qyQWxNJN8CNgnyQmNVbeOA2EPg36ZnmlqmCZpowK3J9srOztVLSEwbvo0IB6GWDwG2Qdp1RSPKjfNCz08DlmpMWLVroaBSaMLSJYOjMtgxAHPkpDzzSDYBHHKu3pINr0jLRdQqaia3q6pQxEnAKmjFN6SqSiRJwCpqJrerqlDEScAqaMU2ZXEUcdsWQgFPQitFOjstKKgGnoJW04V21K4YEnIJWjHZyXFZSCTgFraQN76pddhJIpmSnoMlIy+E6CZSyBJyClrLAMYfDtnXixIn6+FaqxWPbOm7cuLR9qgF6nA6BT9xU+XP5U5OAU9DU5Jd07kcffVQ4LYKCckNB0gQCGbj/hytAOOIVSCpWkJMo3FfL9z6xqbXvrS0WQZcpJQk4BU1JfMlnxhCcXBznwrWB8418vAiDcY5T2Wn33Xef7iW5axY8Ow1leuKJJwSlN/EoFnjQIo+JL8olH9dechLlpJNOEvx2HviAR26RZyRg0shHr8tt8DbvxMfjA37BBzhjSu9t6PGiIB6gLBNvXPDhg7rZ+Ux6prhOQdPbkglR4+RGGCIfL7r11lt1Eke+tCf6M2XKFK0sfEclOPTkmNbAgQOlS5cuUWzRysoVJeedd54YmvmJCXgwSr/55psFo3UbneNd9Kwff/yxrFq1Kj+JW+M5hkYeczaURJQwHh+c5zzggAOEUyxvvvmmbN26lSwauNqTevKJCMqyRwjEf/TRR/rkDXVbs2aNzpOJP05By6BVX3/9dVm8eHHMlYz0ApMmTRKOdM2bNy8mDRY58oUbBtzTc/jhh8coE2ctOeLF6RF6MTsfvRO9HUBPZPeE4FEWh7fHjBkjwbx83oFzo5QJrgH4x8+JFvuESWF8gM+h7uDpGeIBRhtc8YlL2AA8NWrUSEjDb8o26ZnkOgUtg9bMyckpoID0HpzDZEjXu3fvlD+bRw/IS+CVV17RF03b1axZs6ZWZhSYc5copJ2OPy8vT+gR6ckIA/Ri9OT0oHXr1iUqHygvPxDiYa4cEl1kVHCIbTJw8wMvGPtlYNIyyc3KpMpUlLowlOVmurA3P7cD8IGhdNQFpTnqqKPkscceiyHH2UzmmJzHjHemEj6AmIwqQG9GfJhSq+RS+6d8ht+MOHjhlVrBpVyQU9BSFjjFFbc3ycrK0vfSQqMoQPl5CaCEXGdSFH68dJtX2x8PP158vHl3PPyi4hm685Lh7iMWyUSkqCwVMt0paCk3m5m7MTcLK3rq1KmyfPnysCSZM2eO3ju1V4DjPfj0KsuWLdM38KGkoQRDIumZGFZ+8cUXemhsL/igCCzskIZrZ+eFYOpmxxs++JQgw2k7Db+5c4gyCdtg4nDtlwM8MY9mBZe6BXmxaVR0v1PQUm5BViV50E888UQ54ogj8ktn2HnVVVdpBWTBx04Dic8tsFrJ8PeCCy4gSgPD2Ouuu07PKXVE9IfLu/jUH1seb7zxRjS2aIdy+fwfC1UjR47UF4WZXAwp4ZG0s846S98dZNKYk1I3Ezau4ePbb78V7hAy8biUxRCclwL1wyUeYCht4nCRGfEAi0PwwQoxdWNhivhMBKegA6vrbQAABohJREFUpdyqt912m1Ym3vzcv2MXz3wQ5QAnmMZdP8RzFw8PqJ2PVVDAjkNxKSMM38YL+slH2ZSFG0znviHSAIaZJp0XDHEmbFzoxeMD+qSx0EP9eAGYfNAmLiwNHCOroCxIyyRwCppJrenqknESqCAKmnFydxVyEkhIAk5BExKTQ3ISKBsJOAUtG7m7Up0EEpKAU9CExOSQnATKRgJOQctG7hWoVMdqWUrAKWhZSt+V7SRQhAScghYhIJecuASwJuIUDK6dCyN7rH44F2rHJ+LntAp5cRPBzzQcp6CZ1qJlWB9O5GC8jmvYQGHvvfdewZKoffv2JjphFzO/GTNm6LOwCWfKIESnoBnUmIlUBdM/eiQgeA6U/ByGJi3YC4JLPAANcA3QuxGPva2JMy6WPhyqRjk5BWPicW2a5DcAPdIBTPz69+8vuIQNwAP4uCYu81wRp6CZ2KqF1Gn16tX6tgXsYjmQbaNy+RhH08aOHSvBtG3btul8b7/9tjzwwAN2Nh3PVSgY0WPaZyei8PSqDG/vuOMOO0k404nyYlPL9SXvvfeeQIewQaQ3vvbaa8U2iOflQT7wOTyO4bzBzzTXKWimtWgR9cFmlu9rciPBTz/9FIP93//+V84880y5//77BVtYFMEgcMibfIceeqisX7/eRGuXkzmccR0xYoQEaXIxGsfeOIg+efJkjW//dO3aVbA/Jg4c7HOhR9gAhvP2qR2UlaEvfG7ZskWfujG4meY6Bc20Fi2iPvRmzAe5CygMFaXEaB1jdLs35GYGblMIy2PiUBrjNy40GMrG6+XsI2r2kTKTP8xFWSmLeuCG4WRKnFPQTGnJBOtBjzNgwADhuFuwpyqMBPm4ioW8ySoFQ1mGo/369SusiKTStm/fLk899ZR06tQp5thbUkQqALJT0LJqpDIu1+65EmWlOHnokdu1ayePPPKIPPTQQ4kWVSQeB8G5Gwm6DMeLzFBBEZyCVtCGS4VtFl5yc3PFvpnB0DOXarNYg3KZeFzykBd/EJh7cvVmMJ4hLteCslh07rnnBpMTCgd7bA52c5kZvHJIHNoJEaqASE5BK2CjpcIyl1GjfFy3GRzicrfuhAkTZPTo0RKcgzIkJg95g+WzhcLt9izyoDx2es+ePYWelwUkbkaw02w/Ckc4yBMLRCwc2fNTM0fmMDoLUMHtG+hkCjgFzZSWTLAe3HrARdDcwcvw0M7GniVzRdJRCjuNmw/IQxpgp7G6yxYL8VxBwkqxSec6kmeeeUagyw0JJh6XMkjDz/1J4MITtzYQB3CjAqu8pBE2YOpBGgpr4jPNdQqaaS3q6lO0BCoQhlPQCtRYjtXKJwGnoJWvzV2NK5AEnIJWoMZKJ6us0GJShwkegF1rOuhDB9rpoOVoOFvcSv8M8JUw7rlNlyCwqeX+3nTRq+x0Mq4HrewNmmj92Z9kK4VPJ2APy4qqnZfedfjw4doQ3u4ROT1CPLh8vAgrIfw22Pj4bVo2HvuqDz/8sP6CGq5tDlhYPmhg2M+2TibvgVJPp6BIoRID+44ogy0Cozh8W5Q9UWxeTTrGAWynEEY5wMVvA8pvwuSFBrRQQhsfWnzqAkMEXLMXSl47H3uodj5eCmznYKSAkvLSIE8mglPQTGzVFOuE4mAgwP4mhgcokCGJ8lWvXt0Ei3TJCw1oQRPaJhNG76QRNi5+gHy49OwMw+3zoCjrIYccItDkGJxNkzyZBE5BM6k101QXFAdSRknwpwqGlqGdCD0M4lnA4kvevBjsPAyHScOQwY7PNL9T0Exr0TKsTzqLpnccNWqU0Dtefvnlwr1GYfSZD2M4H5aWCXFOQTOhFdNcB2P3Ghx2BotJZqhraBnaNi2TZsdx7QkfhBo8eLBgaxvMxwkWTAJZ4LKHvzaNTPA7Bc2EVkxzHXjgWbBhEYihqa1AZkGJtHXr1hUoGcN4g0MieaEBPjShTbwB4kyaicPlsjFud2BBCBw7H7a3lE2+M844QzJ5W8cpKE9DJQaGknyn0xYBCsC3QTFwv/HGG2O+Y8p3QOnVmP8dd9xx0rlzZzurcKDbViZoQwNa0IS2yYDycuCaNGjSU5o0tn+4/YG0YD561iFDhsirr74qL7/8sr6exeTLNNcpaKa1aJL1YZjISmkwG3GcLGGv1F6g4aQKJ0lIw7XToEG8ffKEdGgQD01wDKCsxAOcdCFs0grLBw6na7jgjBcM4UyFRBU0U+vv6uUkUK4l8P8BAAD//wgpdegAAAAGSURBVAMAcp14etWpQwYAAAAASUVORK5CYII="/>
          <p:cNvSpPr>
            <a:spLocks noChangeAspect="1" noChangeArrowheads="1"/>
          </p:cNvSpPr>
          <p:nvPr userDrawn="1"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>
    <mc:Choice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Requires="p14">
      <p:transition spd="slow" p14:dur="1000">
        <p:push/>
      </p:transition>
    </mc:Choice>
    <mc:Fallback>
      <p:transition spd="slow">
        <p:fade/>
      </p:transition>
    </mc:Fallback>
  </mc:AlternateConten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00" y="1882013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4280" dirty="0"/>
              <a:t>Journées don de sang </a:t>
            </a:r>
            <a:endParaRPr sz="428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4280" dirty="0"/>
              <a:t>au lycée Ozenne</a:t>
            </a:r>
            <a:endParaRPr sz="4280"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338" y="3140363"/>
            <a:ext cx="26193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38792" y="3318380"/>
            <a:ext cx="3276600" cy="14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4018" y="0"/>
            <a:ext cx="1320525" cy="13383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3099200" y="3477363"/>
            <a:ext cx="23229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62638" y="137902"/>
            <a:ext cx="1375665" cy="12867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-124990" y="1867979"/>
            <a:ext cx="8520600" cy="8418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1597597" y="124098"/>
            <a:ext cx="5930667" cy="12893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497260" y="138910"/>
            <a:ext cx="61908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3200" dirty="0" smtClean="0">
                <a:solidFill>
                  <a:srgbClr val="FF0000"/>
                </a:solidFill>
              </a:rPr>
              <a:t>Lundi 6 et Mardi 7 Octobre 2025</a:t>
            </a:r>
            <a:br>
              <a:rPr lang="fr" sz="3200" dirty="0" smtClean="0">
                <a:solidFill>
                  <a:srgbClr val="FF0000"/>
                </a:solidFill>
              </a:rPr>
            </a:br>
            <a:r>
              <a:rPr lang="fr-FR" sz="3200" dirty="0" smtClean="0">
                <a:solidFill>
                  <a:srgbClr val="FF0000"/>
                </a:solidFill>
              </a:rPr>
              <a:t>12h30-17h30</a:t>
            </a:r>
            <a:endParaRPr lang="fr-FR" sz="3200" dirty="0" smtClean="0"/>
          </a:p>
          <a:p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 lang="fr-F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624229" y="132974"/>
            <a:ext cx="5930667" cy="12893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Google Shape;66;p14"/>
          <p:cNvSpPr txBox="1"/>
          <p:nvPr/>
        </p:nvSpPr>
        <p:spPr>
          <a:xfrm>
            <a:off x="105254" y="2907660"/>
            <a:ext cx="6788082" cy="1578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>
              <a:solidFill>
                <a:schemeClr val="dk1"/>
              </a:solidFill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r>
              <a:rPr lang="fr" sz="2000" dirty="0">
                <a:solidFill>
                  <a:schemeClr val="dk1"/>
                </a:solidFill>
              </a:rPr>
              <a:t>Le don de sang est un acte </a:t>
            </a:r>
            <a:r>
              <a:rPr lang="fr" sz="2000" dirty="0" smtClean="0">
                <a:solidFill>
                  <a:schemeClr val="dk1"/>
                </a:solidFill>
              </a:rPr>
              <a:t>bénévole</a:t>
            </a: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r>
              <a:rPr lang="fr" sz="2000" dirty="0">
                <a:solidFill>
                  <a:schemeClr val="dk1"/>
                </a:solidFill>
              </a:rPr>
              <a:t>Près de 3 millions de dons de sang </a:t>
            </a:r>
            <a:r>
              <a:rPr lang="fr" sz="2000" dirty="0" smtClean="0">
                <a:solidFill>
                  <a:schemeClr val="dk1"/>
                </a:solidFill>
              </a:rPr>
              <a:t>ont lieu </a:t>
            </a:r>
            <a:r>
              <a:rPr lang="fr" sz="2000" dirty="0" smtClean="0">
                <a:solidFill>
                  <a:schemeClr val="dk1"/>
                </a:solidFill>
              </a:rPr>
              <a:t>chaque </a:t>
            </a:r>
            <a:r>
              <a:rPr lang="fr" sz="2000" dirty="0">
                <a:solidFill>
                  <a:schemeClr val="dk1"/>
                </a:solidFill>
              </a:rPr>
              <a:t>année en </a:t>
            </a:r>
            <a:r>
              <a:rPr lang="fr" sz="2000" dirty="0" smtClean="0">
                <a:solidFill>
                  <a:schemeClr val="dk1"/>
                </a:solidFill>
              </a:rPr>
              <a:t>France.</a:t>
            </a:r>
            <a:endParaRPr lang="fr" sz="2000" dirty="0" smtClean="0">
              <a:solidFill>
                <a:schemeClr val="dk1"/>
              </a:solidFill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386350" cy="14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82373" y="111588"/>
            <a:ext cx="1375665" cy="12867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781236" y="1751467"/>
            <a:ext cx="713764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55600" algn="ctr">
              <a:lnSpc>
                <a:spcPct val="115000"/>
              </a:lnSpc>
              <a:buSzPts val="2000"/>
            </a:pPr>
            <a:r>
              <a:rPr lang="fr-FR" sz="2400" dirty="0" smtClean="0"/>
              <a:t>Jeudi 2 octobre à 13h </a:t>
            </a:r>
          </a:p>
          <a:p>
            <a:pPr marL="457200" lvl="0" indent="-355600" algn="ctr">
              <a:lnSpc>
                <a:spcPct val="115000"/>
              </a:lnSpc>
              <a:buSzPts val="2000"/>
            </a:pPr>
            <a:r>
              <a:rPr lang="fr-FR" sz="2400" dirty="0" smtClean="0"/>
              <a:t>Réunion </a:t>
            </a:r>
            <a:r>
              <a:rPr lang="fr-FR" sz="2400" dirty="0" smtClean="0"/>
              <a:t>de sensibilisation des délégués de BTS </a:t>
            </a:r>
            <a:endParaRPr lang="fr-FR" sz="2400" dirty="0" smtClean="0"/>
          </a:p>
          <a:p>
            <a:pPr marL="457200" lvl="0" indent="-355600" algn="ctr">
              <a:lnSpc>
                <a:spcPct val="115000"/>
              </a:lnSpc>
              <a:buSzPts val="2000"/>
            </a:pPr>
            <a:r>
              <a:rPr lang="fr-FR" sz="2400" dirty="0" smtClean="0"/>
              <a:t>à </a:t>
            </a:r>
            <a:r>
              <a:rPr lang="fr-FR" sz="2400" b="1" dirty="0" smtClean="0"/>
              <a:t>la salle Art et </a:t>
            </a:r>
            <a:r>
              <a:rPr lang="fr-FR" sz="2400" b="1" dirty="0" smtClean="0"/>
              <a:t>culture.</a:t>
            </a:r>
            <a:endParaRPr lang="fr-FR" sz="2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461751" y="165544"/>
            <a:ext cx="61908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3200" dirty="0" smtClean="0">
                <a:solidFill>
                  <a:srgbClr val="FF0000"/>
                </a:solidFill>
              </a:rPr>
              <a:t>Lundi 6 et Mardi 7 Octobre 2025</a:t>
            </a:r>
            <a:br>
              <a:rPr lang="fr" sz="3200" dirty="0" smtClean="0">
                <a:solidFill>
                  <a:srgbClr val="FF0000"/>
                </a:solidFill>
              </a:rPr>
            </a:br>
            <a:r>
              <a:rPr lang="fr-FR" sz="3200" dirty="0" smtClean="0">
                <a:solidFill>
                  <a:srgbClr val="FF0000"/>
                </a:solidFill>
              </a:rPr>
              <a:t>12h30-17h30</a:t>
            </a:r>
            <a:endParaRPr lang="fr-FR" sz="3200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366778" y="159608"/>
            <a:ext cx="5930667" cy="12893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Google Shape;76;p15"/>
          <p:cNvSpPr txBox="1"/>
          <p:nvPr/>
        </p:nvSpPr>
        <p:spPr>
          <a:xfrm>
            <a:off x="686475" y="1806913"/>
            <a:ext cx="4884900" cy="5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>
                <a:solidFill>
                  <a:schemeClr val="dk1"/>
                </a:solidFill>
              </a:rPr>
              <a:t>Les critères pour donner son sang :</a:t>
            </a:r>
            <a:endParaRPr sz="2200">
              <a:solidFill>
                <a:schemeClr val="dk1"/>
              </a:solidFill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686475" y="2324125"/>
            <a:ext cx="3969600" cy="22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r>
              <a:rPr lang="fr" sz="2000" dirty="0">
                <a:solidFill>
                  <a:schemeClr val="dk1"/>
                </a:solidFill>
              </a:rPr>
              <a:t>Avoir plus de 18 </a:t>
            </a:r>
            <a:r>
              <a:rPr lang="fr" sz="2000" dirty="0" smtClean="0">
                <a:solidFill>
                  <a:schemeClr val="dk1"/>
                </a:solidFill>
              </a:rPr>
              <a:t>ans,</a:t>
            </a: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r>
              <a:rPr lang="fr" sz="2000" dirty="0">
                <a:solidFill>
                  <a:schemeClr val="dk1"/>
                </a:solidFill>
              </a:rPr>
              <a:t>Peser au moins 50 </a:t>
            </a:r>
            <a:r>
              <a:rPr lang="fr" sz="2000" dirty="0" smtClean="0">
                <a:solidFill>
                  <a:schemeClr val="dk1"/>
                </a:solidFill>
              </a:rPr>
              <a:t>kilos,</a:t>
            </a: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r>
              <a:rPr lang="fr" sz="2000" dirty="0">
                <a:solidFill>
                  <a:schemeClr val="dk1"/>
                </a:solidFill>
              </a:rPr>
              <a:t>Apporter une pièce </a:t>
            </a:r>
            <a:r>
              <a:rPr lang="fr" sz="2000" dirty="0" smtClean="0">
                <a:solidFill>
                  <a:schemeClr val="dk1"/>
                </a:solidFill>
              </a:rPr>
              <a:t>d’identité,</a:t>
            </a: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r>
              <a:rPr lang="fr" sz="2000" dirty="0">
                <a:solidFill>
                  <a:schemeClr val="dk1"/>
                </a:solidFill>
              </a:rPr>
              <a:t>Être reconnu(e) apte au </a:t>
            </a:r>
            <a:r>
              <a:rPr lang="fr" sz="2000" dirty="0" smtClean="0">
                <a:solidFill>
                  <a:schemeClr val="dk1"/>
                </a:solidFill>
              </a:rPr>
              <a:t>don,</a:t>
            </a: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r>
              <a:rPr lang="fr" sz="2000" dirty="0">
                <a:solidFill>
                  <a:schemeClr val="dk1"/>
                </a:solidFill>
              </a:rPr>
              <a:t>Ne pas venir à </a:t>
            </a:r>
            <a:r>
              <a:rPr lang="fr" sz="2000" dirty="0" smtClean="0">
                <a:solidFill>
                  <a:schemeClr val="dk1"/>
                </a:solidFill>
              </a:rPr>
              <a:t>jeun.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9825" y="1870225"/>
            <a:ext cx="1800225" cy="254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0275" y="152783"/>
            <a:ext cx="1375665" cy="12867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fr-FR"/>
          </a:p>
        </p:txBody>
      </p:sp>
      <p:sp>
        <p:nvSpPr>
          <p:cNvPr id="18" name="Titre 17"/>
          <p:cNvSpPr txBox="1">
            <a:spLocks noGrp="1"/>
          </p:cNvSpPr>
          <p:nvPr>
            <p:ph type="title"/>
          </p:nvPr>
        </p:nvSpPr>
        <p:spPr>
          <a:xfrm>
            <a:off x="1242874" y="132763"/>
            <a:ext cx="6232124" cy="16004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3200" dirty="0" smtClean="0">
                <a:solidFill>
                  <a:srgbClr val="FF0000"/>
                </a:solidFill>
              </a:rPr>
              <a:t>Lundi 6 et Mardi 7 Octobre 2025</a:t>
            </a:r>
            <a:br>
              <a:rPr lang="fr" sz="3200" dirty="0" smtClean="0">
                <a:solidFill>
                  <a:srgbClr val="FF0000"/>
                </a:solidFill>
              </a:rPr>
            </a:br>
            <a:r>
              <a:rPr lang="fr-FR" sz="3200" dirty="0" smtClean="0">
                <a:solidFill>
                  <a:srgbClr val="FF0000"/>
                </a:solidFill>
              </a:rPr>
              <a:t>12h30-17h30</a:t>
            </a:r>
            <a:endParaRPr lang="fr-FR" sz="3200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/>
        </p:nvSpPr>
        <p:spPr>
          <a:xfrm>
            <a:off x="2366775" y="1630063"/>
            <a:ext cx="4715700" cy="6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800">
                <a:solidFill>
                  <a:schemeClr val="dk1"/>
                </a:solidFill>
              </a:rPr>
              <a:t>Comment cela se passe ?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2003625" y="2223600"/>
            <a:ext cx="5442000" cy="6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800" dirty="0">
                <a:solidFill>
                  <a:schemeClr val="dk1"/>
                </a:solidFill>
              </a:rPr>
              <a:t>4 étapes pour donner son </a:t>
            </a:r>
            <a:r>
              <a:rPr lang="fr" sz="2800" dirty="0" smtClean="0">
                <a:solidFill>
                  <a:schemeClr val="dk1"/>
                </a:solidFill>
              </a:rPr>
              <a:t>sang : </a:t>
            </a:r>
            <a:endParaRPr sz="2800">
              <a:solidFill>
                <a:schemeClr val="dk1"/>
              </a:solidFill>
            </a:endParaRPr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725" y="2982750"/>
            <a:ext cx="2714625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6175" y="3068475"/>
            <a:ext cx="3028950" cy="15144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>
            <a:spLocks noGrp="1"/>
          </p:cNvSpPr>
          <p:nvPr>
            <p:ph type="title"/>
          </p:nvPr>
        </p:nvSpPr>
        <p:spPr>
          <a:xfrm>
            <a:off x="1777313" y="233381"/>
            <a:ext cx="5640900" cy="118704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 dirty="0">
                <a:solidFill>
                  <a:srgbClr val="FF0000"/>
                </a:solidFill>
              </a:rPr>
              <a:t>Lundi 6</a:t>
            </a:r>
            <a:endParaRPr sz="3600">
              <a:solidFill>
                <a:srgbClr val="FF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 dirty="0">
                <a:solidFill>
                  <a:srgbClr val="FF0000"/>
                </a:solidFill>
              </a:rPr>
              <a:t> et Mardi 7 Octobre 2025</a:t>
            </a:r>
            <a:endParaRPr sz="3600"/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16908" y="161661"/>
            <a:ext cx="1375665" cy="12867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numéro de diapositive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562086" y="168486"/>
            <a:ext cx="5930667" cy="12893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452872" y="254319"/>
            <a:ext cx="61908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3200" dirty="0" smtClean="0">
                <a:solidFill>
                  <a:srgbClr val="FF0000"/>
                </a:solidFill>
              </a:rPr>
              <a:t>Lundi 6 et Mardi 7 Octobre 2025</a:t>
            </a:r>
            <a:br>
              <a:rPr lang="fr" sz="3200" dirty="0" smtClean="0">
                <a:solidFill>
                  <a:srgbClr val="FF0000"/>
                </a:solidFill>
              </a:rPr>
            </a:br>
            <a:r>
              <a:rPr lang="fr-FR" sz="3200" dirty="0" smtClean="0">
                <a:solidFill>
                  <a:srgbClr val="FF0000"/>
                </a:solidFill>
              </a:rPr>
              <a:t>12h30-17h30</a:t>
            </a:r>
            <a:endParaRPr lang="fr-FR" sz="3200" dirty="0" smtClean="0"/>
          </a:p>
          <a:p>
            <a:endParaRPr lang="fr-FR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/>
        </p:nvSpPr>
        <p:spPr>
          <a:xfrm>
            <a:off x="337351" y="2168825"/>
            <a:ext cx="5175682" cy="21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b="1" dirty="0">
                <a:solidFill>
                  <a:schemeClr val="dk1"/>
                </a:solidFill>
              </a:rPr>
              <a:t>ETAPE 1 : </a:t>
            </a:r>
            <a:r>
              <a:rPr lang="fr" sz="2000" b="1" dirty="0" smtClean="0">
                <a:solidFill>
                  <a:schemeClr val="dk1"/>
                </a:solidFill>
              </a:rPr>
              <a:t>L’accueil </a:t>
            </a:r>
            <a:r>
              <a:rPr lang="fr" sz="2000" dirty="0" smtClean="0">
                <a:solidFill>
                  <a:schemeClr val="dk1"/>
                </a:solidFill>
              </a:rPr>
              <a:t>(10 </a:t>
            </a:r>
            <a:r>
              <a:rPr lang="fr" sz="2000" dirty="0">
                <a:solidFill>
                  <a:schemeClr val="dk1"/>
                </a:solidFill>
              </a:rPr>
              <a:t>minutes)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r>
              <a:rPr lang="fr-FR" sz="2000" dirty="0" smtClean="0">
                <a:solidFill>
                  <a:schemeClr val="dk1"/>
                </a:solidFill>
              </a:rPr>
              <a:t>Accueil,</a:t>
            </a:r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r>
              <a:rPr lang="fr-FR" sz="2000" dirty="0" smtClean="0">
                <a:solidFill>
                  <a:schemeClr val="dk1"/>
                </a:solidFill>
              </a:rPr>
              <a:t>Enregistrement de votre dossier,</a:t>
            </a:r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r>
              <a:rPr lang="fr-FR" sz="2000" dirty="0" smtClean="0">
                <a:solidFill>
                  <a:schemeClr val="dk1"/>
                </a:solidFill>
              </a:rPr>
              <a:t>Remplissage du questionnaire prédon.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98" name="Google Shape;9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0980" y="1809175"/>
            <a:ext cx="2601419" cy="254392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7"/>
          <p:cNvSpPr txBox="1">
            <a:spLocks noGrp="1"/>
          </p:cNvSpPr>
          <p:nvPr>
            <p:ph type="title"/>
          </p:nvPr>
        </p:nvSpPr>
        <p:spPr>
          <a:xfrm>
            <a:off x="1777313" y="215626"/>
            <a:ext cx="5640900" cy="1249189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 dirty="0">
                <a:solidFill>
                  <a:srgbClr val="FF0000"/>
                </a:solidFill>
              </a:rPr>
              <a:t>Lundi 6</a:t>
            </a:r>
            <a:endParaRPr sz="3600">
              <a:solidFill>
                <a:srgbClr val="FF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 dirty="0">
                <a:solidFill>
                  <a:srgbClr val="FF0000"/>
                </a:solidFill>
              </a:rPr>
              <a:t> et Mardi 7 Octobre 2025</a:t>
            </a:r>
            <a:endParaRPr sz="3600"/>
          </a:p>
        </p:txBody>
      </p:sp>
      <p:pic>
        <p:nvPicPr>
          <p:cNvPr id="100" name="Google Shape;10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52418" y="161661"/>
            <a:ext cx="1375665" cy="12867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562086" y="168486"/>
            <a:ext cx="5930667" cy="12893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426239" y="201054"/>
            <a:ext cx="61908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3200" dirty="0" smtClean="0">
                <a:solidFill>
                  <a:srgbClr val="FF0000"/>
                </a:solidFill>
              </a:rPr>
              <a:t>Lundi 6 et Mardi 7 Octobre 2025</a:t>
            </a:r>
            <a:br>
              <a:rPr lang="fr" sz="3200" dirty="0" smtClean="0">
                <a:solidFill>
                  <a:srgbClr val="FF0000"/>
                </a:solidFill>
              </a:rPr>
            </a:br>
            <a:r>
              <a:rPr lang="fr-FR" sz="3200" dirty="0" smtClean="0">
                <a:solidFill>
                  <a:srgbClr val="FF0000"/>
                </a:solidFill>
              </a:rPr>
              <a:t>12h30-17h30</a:t>
            </a:r>
            <a:endParaRPr lang="fr-FR" sz="3200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 txBox="1"/>
          <p:nvPr/>
        </p:nvSpPr>
        <p:spPr>
          <a:xfrm>
            <a:off x="686475" y="2138975"/>
            <a:ext cx="4817680" cy="20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000" b="1" dirty="0">
                <a:solidFill>
                  <a:schemeClr val="dk1"/>
                </a:solidFill>
              </a:rPr>
              <a:t>ETAPE 2 : </a:t>
            </a:r>
            <a:r>
              <a:rPr lang="fr" sz="2000" b="1" dirty="0" smtClean="0">
                <a:solidFill>
                  <a:schemeClr val="dk1"/>
                </a:solidFill>
              </a:rPr>
              <a:t>L’entretien prédon </a:t>
            </a:r>
            <a:r>
              <a:rPr lang="fr" sz="2000" dirty="0" smtClean="0">
                <a:solidFill>
                  <a:schemeClr val="dk1"/>
                </a:solidFill>
              </a:rPr>
              <a:t>(15 </a:t>
            </a:r>
            <a:r>
              <a:rPr lang="fr" sz="2000" dirty="0">
                <a:solidFill>
                  <a:schemeClr val="dk1"/>
                </a:solidFill>
              </a:rPr>
              <a:t>minutes)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r>
              <a:rPr lang="fr" sz="2000" dirty="0">
                <a:solidFill>
                  <a:schemeClr val="dk1"/>
                </a:solidFill>
              </a:rPr>
              <a:t>Entretien médical et confidentiel avec le </a:t>
            </a:r>
            <a:r>
              <a:rPr lang="fr" sz="2000" dirty="0" smtClean="0">
                <a:solidFill>
                  <a:schemeClr val="dk1"/>
                </a:solidFill>
              </a:rPr>
              <a:t>médecin,</a:t>
            </a: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r>
              <a:rPr lang="fr" sz="2000" dirty="0">
                <a:solidFill>
                  <a:schemeClr val="dk1"/>
                </a:solidFill>
              </a:rPr>
              <a:t>Vérification </a:t>
            </a:r>
            <a:r>
              <a:rPr lang="fr" sz="2000" dirty="0" smtClean="0">
                <a:solidFill>
                  <a:schemeClr val="dk1"/>
                </a:solidFill>
              </a:rPr>
              <a:t>de votre carte d’identité. </a:t>
            </a:r>
            <a:endParaRPr sz="20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  <p:pic>
        <p:nvPicPr>
          <p:cNvPr id="107" name="Google Shape;10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3600" y="1993775"/>
            <a:ext cx="2501225" cy="220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8"/>
          <p:cNvSpPr txBox="1">
            <a:spLocks noGrp="1"/>
          </p:cNvSpPr>
          <p:nvPr>
            <p:ph type="title"/>
          </p:nvPr>
        </p:nvSpPr>
        <p:spPr>
          <a:xfrm>
            <a:off x="1830579" y="242259"/>
            <a:ext cx="5640900" cy="1178167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 dirty="0">
                <a:solidFill>
                  <a:srgbClr val="FF0000"/>
                </a:solidFill>
              </a:rPr>
              <a:t>Lundi 6</a:t>
            </a:r>
            <a:endParaRPr sz="3600">
              <a:solidFill>
                <a:srgbClr val="FF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 dirty="0">
                <a:solidFill>
                  <a:srgbClr val="FF0000"/>
                </a:solidFill>
              </a:rPr>
              <a:t> et Mardi 7 Octobre 2025</a:t>
            </a:r>
            <a:endParaRPr sz="3600"/>
          </a:p>
        </p:txBody>
      </p:sp>
      <p:pic>
        <p:nvPicPr>
          <p:cNvPr id="109" name="Google Shape;10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34663" y="179416"/>
            <a:ext cx="1375665" cy="12867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562086" y="168486"/>
            <a:ext cx="5930667" cy="12893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470627" y="201054"/>
            <a:ext cx="61908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3200" dirty="0" smtClean="0">
                <a:solidFill>
                  <a:srgbClr val="FF0000"/>
                </a:solidFill>
              </a:rPr>
              <a:t>Lundi 6 et Mardi 7 Octobre 2025</a:t>
            </a:r>
            <a:br>
              <a:rPr lang="fr" sz="3200" dirty="0" smtClean="0">
                <a:solidFill>
                  <a:srgbClr val="FF0000"/>
                </a:solidFill>
              </a:rPr>
            </a:br>
            <a:r>
              <a:rPr lang="fr-FR" sz="3200" dirty="0" smtClean="0">
                <a:solidFill>
                  <a:srgbClr val="FF0000"/>
                </a:solidFill>
              </a:rPr>
              <a:t>12h30-17h30</a:t>
            </a:r>
            <a:endParaRPr lang="fr-FR" sz="3200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0125" y="2019600"/>
            <a:ext cx="2324125" cy="212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9"/>
          <p:cNvSpPr txBox="1"/>
          <p:nvPr/>
        </p:nvSpPr>
        <p:spPr>
          <a:xfrm>
            <a:off x="845650" y="2019600"/>
            <a:ext cx="3611400" cy="13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000" b="1" dirty="0">
                <a:solidFill>
                  <a:schemeClr val="dk1"/>
                </a:solidFill>
              </a:rPr>
              <a:t>ETAPE 3 </a:t>
            </a:r>
            <a:r>
              <a:rPr lang="fr" sz="2000" b="1" dirty="0" smtClean="0">
                <a:solidFill>
                  <a:schemeClr val="dk1"/>
                </a:solidFill>
              </a:rPr>
              <a:t>: Le prélèvement 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endParaRPr sz="20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  <p:sp>
        <p:nvSpPr>
          <p:cNvPr id="117" name="Google Shape;117;p19"/>
          <p:cNvSpPr txBox="1"/>
          <p:nvPr/>
        </p:nvSpPr>
        <p:spPr>
          <a:xfrm>
            <a:off x="1343100" y="3113975"/>
            <a:ext cx="3611400" cy="13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dirty="0" smtClean="0">
                <a:solidFill>
                  <a:schemeClr val="dk1"/>
                </a:solidFill>
              </a:rPr>
              <a:t>Il dure </a:t>
            </a:r>
            <a:r>
              <a:rPr lang="fr" sz="2000" dirty="0">
                <a:solidFill>
                  <a:schemeClr val="dk1"/>
                </a:solidFill>
              </a:rPr>
              <a:t>entre 5 et 10 minutes. 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</p:txBody>
      </p:sp>
      <p:pic>
        <p:nvPicPr>
          <p:cNvPr id="119" name="Google Shape;11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16908" y="170538"/>
            <a:ext cx="1375665" cy="12867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499943" y="168486"/>
            <a:ext cx="5930667" cy="12893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417362" y="192176"/>
            <a:ext cx="61908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3200" dirty="0" smtClean="0">
                <a:solidFill>
                  <a:srgbClr val="FF0000"/>
                </a:solidFill>
              </a:rPr>
              <a:t>Lundi 6 et Mardi 7 Octobre 2025</a:t>
            </a:r>
            <a:br>
              <a:rPr lang="fr" sz="3200" dirty="0" smtClean="0">
                <a:solidFill>
                  <a:srgbClr val="FF0000"/>
                </a:solidFill>
              </a:rPr>
            </a:br>
            <a:r>
              <a:rPr lang="fr-FR" sz="3200" dirty="0" smtClean="0">
                <a:solidFill>
                  <a:srgbClr val="FF0000"/>
                </a:solidFill>
              </a:rPr>
              <a:t>12h30-17h30</a:t>
            </a:r>
            <a:endParaRPr lang="fr-FR" sz="3200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1396" y="2029553"/>
            <a:ext cx="2251179" cy="189512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0"/>
          <p:cNvSpPr txBox="1"/>
          <p:nvPr/>
        </p:nvSpPr>
        <p:spPr>
          <a:xfrm>
            <a:off x="895400" y="2119075"/>
            <a:ext cx="3800400" cy="23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000" b="1" dirty="0">
                <a:solidFill>
                  <a:schemeClr val="dk1"/>
                </a:solidFill>
              </a:rPr>
              <a:t>ETAPE 4 </a:t>
            </a:r>
            <a:r>
              <a:rPr lang="fr" sz="2000" b="1" dirty="0" smtClean="0">
                <a:solidFill>
                  <a:schemeClr val="dk1"/>
                </a:solidFill>
              </a:rPr>
              <a:t>: La collation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>
              <a:solidFill>
                <a:schemeClr val="dk1"/>
              </a:solidFill>
            </a:endParaRPr>
          </a:p>
          <a:p>
            <a:pPr marL="457200" indent="-355600">
              <a:buClr>
                <a:schemeClr val="dk1"/>
              </a:buClr>
              <a:buSzPts val="2000"/>
              <a:buFont typeface="Arial"/>
              <a:buChar char="★"/>
            </a:pPr>
            <a:r>
              <a:rPr lang="fr-FR" sz="2000" dirty="0" smtClean="0">
                <a:solidFill>
                  <a:schemeClr val="dk1"/>
                </a:solidFill>
              </a:rPr>
              <a:t>Collation : petits biscuits, compotes, jus de fruits, viennoiseries…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★"/>
            </a:pPr>
            <a:r>
              <a:rPr lang="fr" sz="2000" dirty="0" smtClean="0">
                <a:solidFill>
                  <a:schemeClr val="dk1"/>
                </a:solidFill>
              </a:rPr>
              <a:t>Repos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128" name="Google Shape;12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08031" y="188294"/>
            <a:ext cx="1375665" cy="12867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562086" y="168486"/>
            <a:ext cx="5930667" cy="12893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435117" y="156665"/>
            <a:ext cx="61908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3200" dirty="0" smtClean="0">
                <a:solidFill>
                  <a:srgbClr val="FF0000"/>
                </a:solidFill>
              </a:rPr>
              <a:t>Lundi 6 et Mardi 7 Octobre 2025</a:t>
            </a:r>
            <a:br>
              <a:rPr lang="fr" sz="3200" dirty="0" smtClean="0">
                <a:solidFill>
                  <a:srgbClr val="FF0000"/>
                </a:solidFill>
              </a:rPr>
            </a:br>
            <a:r>
              <a:rPr lang="fr-FR" sz="3200" dirty="0" smtClean="0">
                <a:solidFill>
                  <a:srgbClr val="FF0000"/>
                </a:solidFill>
              </a:rPr>
              <a:t>12h30-17h30</a:t>
            </a:r>
            <a:endParaRPr lang="fr-FR" sz="3200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4374" y="3109225"/>
            <a:ext cx="1955400" cy="195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5200" y="1690970"/>
            <a:ext cx="2532600" cy="1418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0875" y="3203875"/>
            <a:ext cx="28575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1"/>
          <p:cNvSpPr/>
          <p:nvPr/>
        </p:nvSpPr>
        <p:spPr>
          <a:xfrm>
            <a:off x="1930025" y="1509075"/>
            <a:ext cx="2532600" cy="1313400"/>
          </a:xfrm>
          <a:prstGeom prst="wedgeRectCallout">
            <a:avLst>
              <a:gd name="adj1" fmla="val -23286"/>
              <a:gd name="adj2" fmla="val 7447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1"/>
          <p:cNvSpPr txBox="1"/>
          <p:nvPr/>
        </p:nvSpPr>
        <p:spPr>
          <a:xfrm>
            <a:off x="2084825" y="1618575"/>
            <a:ext cx="2377800" cy="10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>
                <a:solidFill>
                  <a:schemeClr val="dk1"/>
                </a:solidFill>
              </a:rPr>
              <a:t>SAUVONS DES VIES</a:t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139" name="Google Shape;139;p21"/>
          <p:cNvSpPr/>
          <p:nvPr/>
        </p:nvSpPr>
        <p:spPr>
          <a:xfrm>
            <a:off x="3661125" y="3253600"/>
            <a:ext cx="2223900" cy="1404900"/>
          </a:xfrm>
          <a:prstGeom prst="wedgeRectCallout">
            <a:avLst>
              <a:gd name="adj1" fmla="val 65419"/>
              <a:gd name="adj2" fmla="val -58524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3000">
                <a:solidFill>
                  <a:schemeClr val="dk1"/>
                </a:solidFill>
              </a:rPr>
              <a:t>ILS ONT BESOIN DE VOUS</a:t>
            </a:r>
            <a:endParaRPr/>
          </a:p>
        </p:txBody>
      </p:sp>
      <p:pic>
        <p:nvPicPr>
          <p:cNvPr id="141" name="Google Shape;141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16883" y="145176"/>
            <a:ext cx="1375665" cy="12867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fr-FR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562086" y="168486"/>
            <a:ext cx="5930667" cy="11631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1435116" y="156665"/>
            <a:ext cx="61908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3200" dirty="0" smtClean="0">
                <a:solidFill>
                  <a:srgbClr val="FF0000"/>
                </a:solidFill>
              </a:rPr>
              <a:t>Lundi 6 et Mardi 7 Octobre 2025</a:t>
            </a:r>
            <a:br>
              <a:rPr lang="fr" sz="3200" dirty="0" smtClean="0">
                <a:solidFill>
                  <a:srgbClr val="FF0000"/>
                </a:solidFill>
              </a:rPr>
            </a:br>
            <a:r>
              <a:rPr lang="fr-FR" sz="3200" dirty="0" smtClean="0">
                <a:solidFill>
                  <a:srgbClr val="FF0000"/>
                </a:solidFill>
              </a:rPr>
              <a:t>12h30-17h30</a:t>
            </a:r>
            <a:endParaRPr lang="fr-FR" sz="3200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277</Words>
  <PresentationFormat>Affichage à l'écran (16:9)</PresentationFormat>
  <Paragraphs>60</Paragraphs>
  <Slides>9</Slides>
  <Notes>9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Simple Light</vt:lpstr>
      <vt:lpstr>Journées don de sang  au lycée Ozenne</vt:lpstr>
      <vt:lpstr>Diapositive 2</vt:lpstr>
      <vt:lpstr>Lundi 6 et Mardi 7 Octobre 2025 12h30-17h30 </vt:lpstr>
      <vt:lpstr>Lundi 6  et Mardi 7 Octobre 2025</vt:lpstr>
      <vt:lpstr>Lundi 6  et Mardi 7 Octobre 2025</vt:lpstr>
      <vt:lpstr>Lundi 6  et Mardi 7 Octobre 2025</vt:lpstr>
      <vt:lpstr>Diapositive 7</vt:lpstr>
      <vt:lpstr>Diapositive 8</vt:lpstr>
      <vt:lpstr>Diapositive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Journées don de sang  au lycée Ozenne</dc:title>
  <dc:creator>HIRONDE MARIELAURE</dc:creator>
  <cp:lastModifiedBy>HIRONDM</cp:lastModifiedBy>
  <cp:revision>11</cp:revision>
  <dcterms:modified xsi:type="dcterms:W3CDTF">2025-10-01T16:05:56Z</dcterms:modified>
</cp:coreProperties>
</file>