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6"/>
  </p:notesMasterIdLst>
  <p:handoutMasterIdLst>
    <p:handoutMasterId r:id="rId27"/>
  </p:handoutMasterIdLst>
  <p:sldIdLst>
    <p:sldId id="378" r:id="rId2"/>
    <p:sldId id="365" r:id="rId3"/>
    <p:sldId id="366" r:id="rId4"/>
    <p:sldId id="373"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70" r:id="rId23"/>
    <p:sldId id="377" r:id="rId24"/>
    <p:sldId id="381" r:id="rId2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70"/>
            <p14:sldId id="377"/>
            <p14:sldId id="38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49" autoAdjust="0"/>
    <p:restoredTop sz="94660"/>
  </p:normalViewPr>
  <p:slideViewPr>
    <p:cSldViewPr showGuides="1">
      <p:cViewPr varScale="1">
        <p:scale>
          <a:sx n="162" d="100"/>
          <a:sy n="162" d="100"/>
        </p:scale>
        <p:origin x="210" y="14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14/01/2025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14/01/2025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14/01/2025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14/01/2025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14/01/2025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14/01/2025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14/01/2025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14/01/2025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14/01/2025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14/01/2025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14/01/2025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14/01/2025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14/01/2025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14/01/2025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14/01/2025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14/01/2025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14/01/2025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14/01/2025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smtClean="0">
                <a:solidFill>
                  <a:srgbClr val="FF0000"/>
                </a:solidFill>
                <a:highlight>
                  <a:srgbClr val="0000FF"/>
                </a:highlight>
              </a:rPr>
              <a:t>Nouveauté </a:t>
            </a:r>
            <a:r>
              <a:rPr lang="fr-FR" sz="1400" b="1" dirty="0">
                <a:solidFill>
                  <a:srgbClr val="FF0000"/>
                </a:solidFill>
                <a:highlight>
                  <a:srgbClr val="0000FF"/>
                </a:highlight>
              </a:rPr>
              <a:t>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a:t>
            </a:r>
            <a:r>
              <a:rPr lang="fr-FR" sz="1200" dirty="0">
                <a:solidFill>
                  <a:srgbClr val="000091"/>
                </a:solidFill>
              </a:rPr>
              <a:t>espace Ressources) </a:t>
            </a:r>
            <a:r>
              <a:rPr lang="fr-FR" sz="1200" dirty="0" smtClean="0">
                <a:solidFill>
                  <a:srgbClr val="000091"/>
                </a:solidFill>
              </a:rPr>
              <a:t>un livret </a:t>
            </a:r>
            <a:r>
              <a:rPr lang="fr-FR" sz="1200" dirty="0">
                <a:solidFill>
                  <a:srgbClr val="000091"/>
                </a:solidFill>
              </a:rPr>
              <a:t>«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smtClean="0">
                <a:solidFill>
                  <a:srgbClr val="000091"/>
                </a:solidFill>
                <a:effectLst>
                  <a:outerShdw blurRad="38100" dist="38100" dir="2700000" algn="tl">
                    <a:srgbClr val="000000">
                      <a:alpha val="43137"/>
                    </a:srgbClr>
                  </a:outerShdw>
                </a:effectLst>
              </a:rPr>
              <a:t>Vérifier </a:t>
            </a:r>
            <a:r>
              <a:rPr lang="fr-FR" sz="1200" b="1" dirty="0">
                <a:solidFill>
                  <a:srgbClr val="000091"/>
                </a:solidFill>
                <a:effectLst>
                  <a:outerShdw blurRad="38100" dist="38100" dir="2700000" algn="tl">
                    <a:srgbClr val="000000">
                      <a:alpha val="43137"/>
                    </a:srgbClr>
                  </a:outerShdw>
                </a:effectLst>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14/01/2025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14/01/2025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endParaRPr lang="fr-FR" sz="1400" b="1" dirty="0" smtClean="0">
              <a:solidFill>
                <a:schemeClr val="accent1"/>
              </a:solidFill>
            </a:endParaRPr>
          </a:p>
          <a:p>
            <a:pPr marL="179388" defTabSz="457200">
              <a:spcAft>
                <a:spcPts val="300"/>
              </a:spcAft>
              <a:buClr>
                <a:srgbClr val="FF0000"/>
              </a:buClr>
              <a:buSzPct val="100000"/>
            </a:pPr>
            <a:r>
              <a:rPr lang="fr-FR" sz="1400" b="1" dirty="0" smtClean="0">
                <a:solidFill>
                  <a:schemeClr val="accent1"/>
                </a:solidFill>
              </a:rPr>
              <a:t>rapidement </a:t>
            </a:r>
            <a:r>
              <a:rPr lang="fr-FR" sz="1400" b="1" dirty="0">
                <a:solidFill>
                  <a:schemeClr val="accent1"/>
                </a:solidFill>
              </a:rPr>
              <a:t>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t>Lundi 2 juin 2025 &gt; jeudi 10 juillet 2025</a:t>
            </a:r>
            <a:br>
              <a:rPr lang="fr-FR" sz="2200" dirty="0"/>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r>
              <a:rPr lang="fr-FR" sz="1000" dirty="0"/>
              <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r>
              <a:rPr lang="fr-FR" sz="1050" dirty="0">
                <a:solidFill>
                  <a:schemeClr val="accent1"/>
                </a:solidFill>
              </a:rPr>
              <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r>
              <a:rPr lang="fr-FR" sz="1000" dirty="0"/>
              <a:t/>
            </a:r>
            <a:br>
              <a:rPr lang="fr-FR" sz="1000" dirty="0"/>
            </a:br>
            <a:endParaRPr lang="fr-FR" sz="1000" dirty="0"/>
          </a:p>
          <a:p>
            <a:pPr algn="just"/>
            <a:r>
              <a:rPr lang="fr-FR" sz="1000" dirty="0"/>
              <a:t/>
            </a:r>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r>
              <a:rPr lang="fr-FR" sz="1050" dirty="0">
                <a:solidFill>
                  <a:schemeClr val="accent1"/>
                </a:solidFill>
              </a:rPr>
              <a:t/>
            </a:r>
            <a:br>
              <a:rPr lang="fr-FR" sz="1050" dirty="0">
                <a:solidFill>
                  <a:schemeClr val="accent1"/>
                </a:solidFill>
              </a:rPr>
            </a:br>
            <a:r>
              <a:rPr lang="fr-FR" sz="1050" dirty="0">
                <a:solidFill>
                  <a:schemeClr val="accent1"/>
                </a:solidFill>
              </a:rPr>
              <a:t/>
            </a: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a:t>
            </a:r>
            <a:r>
              <a:rPr lang="fr-FR" sz="1600" dirty="0" smtClean="0">
                <a:solidFill>
                  <a:schemeClr val="accent1"/>
                </a:solidFill>
              </a:rPr>
              <a:t>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Le canal d’actualité Parcoursup info sur </a:t>
            </a:r>
            <a:r>
              <a:rPr lang="fr-FR" sz="1400" b="1" dirty="0" err="1" smtClean="0">
                <a:solidFill>
                  <a:schemeClr val="bg1"/>
                </a:solidFill>
                <a:highlight>
                  <a:srgbClr val="0000FF"/>
                </a:highlight>
              </a:rPr>
              <a:t>Whatsapp</a:t>
            </a:r>
            <a:r>
              <a:rPr lang="fr-FR" sz="1600" dirty="0" smtClean="0">
                <a:solidFill>
                  <a:schemeClr val="accent1"/>
                </a:solidFill>
              </a:rPr>
              <a:t> </a:t>
            </a:r>
            <a:r>
              <a:rPr lang="fr-FR" sz="1600" dirty="0">
                <a:solidFill>
                  <a:schemeClr val="accent1"/>
                </a:solidFill>
              </a:rPr>
              <a:t>pour être informés des dates clés, des informations pratiques et des outils essentiels pour réussir son orientation post bac. </a:t>
            </a:r>
            <a:endParaRPr lang="fr-FR" sz="1600" dirty="0" smtClean="0">
              <a:solidFill>
                <a:schemeClr val="accent1"/>
              </a:solidFill>
            </a:endParaRPr>
          </a:p>
          <a:p>
            <a:pPr marL="268288" defTabSz="457200">
              <a:spcBef>
                <a:spcPct val="20000"/>
              </a:spcBef>
              <a:spcAft>
                <a:spcPts val="0"/>
              </a:spcAft>
              <a:buClr>
                <a:srgbClr val="FF0000"/>
              </a:buClr>
              <a:buSzPct val="100000"/>
            </a:pPr>
            <a:r>
              <a:rPr lang="fr-FR" sz="1500" i="1" smtClean="0">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t>
            </a:r>
            <a:r>
              <a:rPr lang="fr-FR" sz="1400" b="1" dirty="0" smtClean="0">
                <a:solidFill>
                  <a:schemeClr val="bg1"/>
                </a:solidFill>
                <a:highlight>
                  <a:srgbClr val="0000FF"/>
                </a:highlight>
              </a:rPr>
              <a:t>(avec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14/01/2025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24</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172391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5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2200" dirty="0">
                <a:solidFill>
                  <a:schemeClr val="accent1"/>
                </a:solidFill>
              </a:rPr>
              <a:t>Parcoursup permet de visualiser, dans un cadre commun à toutes les formations, les </a:t>
            </a:r>
            <a:r>
              <a:rPr lang="fr-FR" sz="2200" b="1" dirty="0">
                <a:solidFill>
                  <a:schemeClr val="accent1"/>
                </a:solidFill>
              </a:rPr>
              <a:t>critères et éléments que les enseignants des formations du supérieur ont défini pour l’examen des candidatures </a:t>
            </a:r>
            <a:r>
              <a:rPr lang="fr-FR" sz="22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2200" b="1" dirty="0">
                <a:solidFill>
                  <a:srgbClr val="FF0000"/>
                </a:solidFill>
              </a:rPr>
              <a:t>Important </a:t>
            </a:r>
            <a:r>
              <a:rPr lang="fr-FR" sz="2200" b="1" dirty="0">
                <a:solidFill>
                  <a:schemeClr val="accent1"/>
                </a:solidFill>
              </a:rPr>
              <a:t>: Parcoursup ne fait jamais l’analyse des candidatures </a:t>
            </a:r>
            <a:r>
              <a:rPr lang="fr-FR" sz="2200" dirty="0">
                <a:solidFill>
                  <a:schemeClr val="accent1"/>
                </a:solidFill>
              </a:rPr>
              <a:t>: ce sont les enseignants des formations du supérieur qui définissent les critères, examinent votre dossier, font des propositions auxquelles vous répondez</a:t>
            </a:r>
          </a:p>
          <a:p>
            <a:pPr marL="179388" algn="just" defTabSz="457200">
              <a:spcBef>
                <a:spcPct val="20000"/>
              </a:spcBef>
              <a:spcAft>
                <a:spcPts val="300"/>
              </a:spcAft>
              <a:buClr>
                <a:srgbClr val="FF0000"/>
              </a:buClr>
              <a:buSzPct val="100000"/>
            </a:pPr>
            <a:r>
              <a:rPr lang="fr-FR" sz="2200" dirty="0">
                <a:solidFill>
                  <a:schemeClr val="accent1"/>
                </a:solidFill>
              </a:rPr>
              <a:t>Parcoursup garantit votre </a:t>
            </a:r>
            <a:r>
              <a:rPr lang="fr-FR" sz="2200" b="1" dirty="0">
                <a:solidFill>
                  <a:schemeClr val="accent1"/>
                </a:solidFill>
              </a:rPr>
              <a:t>droit à l’information : </a:t>
            </a:r>
            <a:r>
              <a:rPr lang="fr-FR" sz="22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2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r>
              <a:rPr lang="fr-FR" sz="2200" b="1" dirty="0">
                <a:solidFill>
                  <a:schemeClr val="accent1"/>
                </a:solidFill>
              </a:rPr>
              <a:t/>
            </a:r>
            <a:br>
              <a:rPr lang="fr-FR" sz="2200" b="1" dirty="0">
                <a:solidFill>
                  <a:schemeClr val="accent1"/>
                </a:solidFill>
              </a:rPr>
            </a:br>
            <a:r>
              <a:rPr lang="fr-FR" sz="2200" b="1" dirty="0">
                <a:solidFill>
                  <a:srgbClr val="FF0000"/>
                </a:solidFill>
              </a:rPr>
              <a:t>Nouveauté 2025 </a:t>
            </a:r>
            <a:r>
              <a:rPr lang="fr-FR" sz="2200" dirty="0">
                <a:solidFill>
                  <a:schemeClr val="accent1"/>
                </a:solidFill>
              </a:rPr>
              <a:t>: retrouvez dans la rubrique “</a:t>
            </a:r>
            <a:r>
              <a:rPr lang="fr-FR" sz="2200" b="1" dirty="0">
                <a:solidFill>
                  <a:schemeClr val="accent1"/>
                </a:solidFill>
              </a:rPr>
              <a:t>Visualiser les chiffres d’accès à la formation</a:t>
            </a:r>
            <a:r>
              <a:rPr lang="fr-FR" sz="2200" dirty="0">
                <a:solidFill>
                  <a:schemeClr val="accent1"/>
                </a:solidFill>
              </a:rPr>
              <a:t>” de la fiche formation, des informations sur le taux d’accès (niveau de demande pour la formation) ainsi que sur le profil des lycéens de terminale admis les années précédentes (série de bac, niveau scolaire, choix de parcours au lycée)</a:t>
            </a:r>
          </a:p>
          <a:p>
            <a:pPr marL="179388" algn="just" defTabSz="457200">
              <a:spcBef>
                <a:spcPct val="20000"/>
              </a:spcBef>
              <a:spcAft>
                <a:spcPts val="300"/>
              </a:spcAft>
              <a:buClr>
                <a:srgbClr val="FF0000"/>
              </a:buClr>
              <a:buSzPct val="100000"/>
            </a:pPr>
            <a:endParaRPr lang="fr-FR" sz="2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2200" dirty="0">
                <a:solidFill>
                  <a:schemeClr val="accent1"/>
                </a:solidFill>
              </a:rPr>
              <a:t>Dans la rubrique “</a:t>
            </a:r>
            <a:r>
              <a:rPr lang="fr-FR" sz="2200" b="1" dirty="0">
                <a:solidFill>
                  <a:schemeClr val="accent1"/>
                </a:solidFill>
              </a:rPr>
              <a:t>Poursuivre ses études et connaître les débouchés</a:t>
            </a:r>
            <a:r>
              <a:rPr lang="fr-FR" sz="2200" dirty="0">
                <a:solidFill>
                  <a:schemeClr val="accent1"/>
                </a:solidFill>
              </a:rPr>
              <a:t>”, vous pourrez consulter des données nouvelles sur la </a:t>
            </a:r>
            <a:r>
              <a:rPr lang="fr-FR" sz="2200" dirty="0" smtClean="0">
                <a:solidFill>
                  <a:schemeClr val="accent1"/>
                </a:solidFill>
              </a:rPr>
              <a:t>réussite, ainsi que sur l’insertion </a:t>
            </a:r>
            <a:r>
              <a:rPr lang="fr-FR" sz="2200" dirty="0">
                <a:solidFill>
                  <a:schemeClr val="accent1"/>
                </a:solidFill>
              </a:rPr>
              <a:t>professionnelle </a:t>
            </a:r>
            <a:r>
              <a:rPr lang="fr-FR" sz="2200" dirty="0" smtClean="0">
                <a:solidFill>
                  <a:schemeClr val="accent1"/>
                </a:solidFill>
              </a:rPr>
              <a:t>et els conditions d’embauche à la sortie des formations</a:t>
            </a:r>
            <a:endParaRPr lang="fr-FR" sz="2200" dirty="0">
              <a:solidFill>
                <a:schemeClr val="accent1"/>
              </a:solidFill>
            </a:endParaRPr>
          </a:p>
          <a:p>
            <a:pPr marL="179388" algn="just" defTabSz="457200">
              <a:spcBef>
                <a:spcPct val="20000"/>
              </a:spcBef>
              <a:spcAft>
                <a:spcPts val="0"/>
              </a:spcAft>
              <a:buClr>
                <a:srgbClr val="FF0000"/>
              </a:buClr>
              <a:buSzPct val="100000"/>
            </a:pPr>
            <a:r>
              <a:rPr lang="fr-FR" sz="2200" b="1" dirty="0">
                <a:solidFill>
                  <a:srgbClr val="FF0000"/>
                </a:solidFill>
              </a:rPr>
              <a:t>Nouveauté 2025 : </a:t>
            </a:r>
            <a:r>
              <a:rPr lang="fr-FR" sz="2200" dirty="0">
                <a:solidFill>
                  <a:schemeClr val="accent1"/>
                </a:solidFill>
              </a:rPr>
              <a:t>les données sur l’insertion professionnelle sont étendues aux licences universitaires, écoles de commerce et d’ingénieurs </a:t>
            </a:r>
            <a:r>
              <a:rPr lang="fr-FR" sz="2200" b="1" dirty="0">
                <a:solidFill>
                  <a:schemeClr val="accent1"/>
                </a:solidFill>
              </a:rPr>
              <a:t>&gt;&gt; </a:t>
            </a:r>
            <a:r>
              <a:rPr lang="fr-FR" sz="2200" b="1" dirty="0" smtClean="0">
                <a:solidFill>
                  <a:schemeClr val="accent1"/>
                </a:solidFill>
              </a:rPr>
              <a:t> plus de 75 </a:t>
            </a:r>
            <a:r>
              <a:rPr lang="fr-FR" sz="2200" b="1" dirty="0">
                <a:solidFill>
                  <a:schemeClr val="accent1"/>
                </a:solidFill>
              </a:rPr>
              <a:t>% des formations concernées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14/01/2025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algn="just"/>
            <a:r>
              <a:rPr lang="fr-FR" sz="1400" b="1" dirty="0" smtClean="0">
                <a:solidFill>
                  <a:schemeClr val="bg1"/>
                </a:solidFill>
                <a:highlight>
                  <a:srgbClr val="0000FF"/>
                </a:highlight>
              </a:rPr>
              <a:t>Les lycéens doivent d’abord se créer un compte Parcoursup: </a:t>
            </a:r>
            <a:r>
              <a:rPr lang="fr-FR" sz="1400" dirty="0" smtClean="0">
                <a:solidFill>
                  <a:schemeClr val="bg1"/>
                </a:solidFill>
              </a:rPr>
              <a:t> </a:t>
            </a:r>
            <a:r>
              <a:rPr lang="fr-FR" sz="1200" dirty="0">
                <a:solidFill>
                  <a:schemeClr val="accent1"/>
                </a:solidFill>
              </a:rPr>
              <a:t>en </a:t>
            </a:r>
            <a:r>
              <a:rPr lang="fr-FR" sz="1200" dirty="0">
                <a:solidFill>
                  <a:schemeClr val="accent1"/>
                </a:solidFill>
              </a:rPr>
              <a:t>utilisant une </a:t>
            </a:r>
            <a:r>
              <a:rPr lang="fr-FR" sz="1200" dirty="0">
                <a:solidFill>
                  <a:schemeClr val="accent1"/>
                </a:solidFill>
              </a:rPr>
              <a:t>adresse valide et régulièrement </a:t>
            </a:r>
            <a:r>
              <a:rPr lang="fr-FR" sz="1200" dirty="0">
                <a:solidFill>
                  <a:schemeClr val="accent1"/>
                </a:solidFill>
              </a:rPr>
              <a:t>utilisée et un mot de </a:t>
            </a:r>
            <a:r>
              <a:rPr lang="fr-FR" sz="1200" dirty="0" smtClean="0">
                <a:solidFill>
                  <a:schemeClr val="accent1"/>
                </a:solidFill>
              </a:rPr>
              <a:t>passe ; si </a:t>
            </a:r>
            <a:r>
              <a:rPr lang="fr-FR" sz="1200" dirty="0">
                <a:solidFill>
                  <a:schemeClr val="accent1"/>
                </a:solidFill>
              </a:rPr>
              <a:t>vous êtes lycéen, vous devez créer votre compte Parcoursup en </a:t>
            </a:r>
            <a:r>
              <a:rPr lang="fr-FR" sz="1200" dirty="0">
                <a:solidFill>
                  <a:schemeClr val="accent1"/>
                </a:solidFill>
              </a:rPr>
              <a:t>utilisant l'adresse </a:t>
            </a:r>
            <a:r>
              <a:rPr lang="fr-FR" sz="1200" dirty="0">
                <a:solidFill>
                  <a:schemeClr val="accent1"/>
                </a:solidFill>
              </a:rPr>
              <a:t>mail que vous avez transmise à votre lycée</a:t>
            </a:r>
            <a:r>
              <a:rPr lang="fr-FR" sz="1200" dirty="0">
                <a:solidFill>
                  <a:schemeClr val="accent1"/>
                </a:solidFill>
              </a:rPr>
              <a:t>, En </a:t>
            </a:r>
            <a:r>
              <a:rPr lang="fr-FR" sz="1200" dirty="0">
                <a:solidFill>
                  <a:schemeClr val="accent1"/>
                </a:solidFill>
              </a:rPr>
              <a:t>cas de doute contactez la scolarité de votre établissement.</a:t>
            </a:r>
          </a:p>
          <a:p>
            <a:pPr algn="just">
              <a:spcAft>
                <a:spcPts val="0"/>
              </a:spcAft>
            </a:pPr>
            <a:r>
              <a:rPr lang="fr-FR" sz="1300" b="1" dirty="0" smtClean="0">
                <a:solidFill>
                  <a:schemeClr val="bg1"/>
                </a:solidFill>
                <a:highlight>
                  <a:srgbClr val="0000FF"/>
                </a:highlight>
              </a:rPr>
              <a:t>Une fois </a:t>
            </a:r>
            <a:r>
              <a:rPr lang="fr-FR" sz="1300" b="1" dirty="0" smtClean="0">
                <a:solidFill>
                  <a:schemeClr val="bg1"/>
                </a:solidFill>
                <a:highlight>
                  <a:srgbClr val="0000FF"/>
                </a:highlight>
              </a:rPr>
              <a:t>le </a:t>
            </a:r>
            <a:r>
              <a:rPr lang="fr-FR" sz="1300" b="1" dirty="0">
                <a:solidFill>
                  <a:schemeClr val="bg1"/>
                </a:solidFill>
                <a:highlight>
                  <a:srgbClr val="0000FF"/>
                </a:highlight>
              </a:rPr>
              <a:t>compte créé, </a:t>
            </a:r>
            <a:r>
              <a:rPr lang="fr-FR" sz="1300" b="1" dirty="0" smtClean="0">
                <a:solidFill>
                  <a:schemeClr val="bg1"/>
                </a:solidFill>
                <a:highlight>
                  <a:srgbClr val="0000FF"/>
                </a:highlight>
              </a:rPr>
              <a:t>les lycéens se connectent </a:t>
            </a:r>
            <a:r>
              <a:rPr lang="fr-FR" sz="1300" b="1" dirty="0">
                <a:solidFill>
                  <a:schemeClr val="bg1"/>
                </a:solidFill>
                <a:highlight>
                  <a:srgbClr val="0000FF"/>
                </a:highlight>
              </a:rPr>
              <a:t>pour commencer </a:t>
            </a:r>
            <a:r>
              <a:rPr lang="fr-FR" sz="1300" b="1" dirty="0" smtClean="0">
                <a:solidFill>
                  <a:schemeClr val="bg1"/>
                </a:solidFill>
                <a:highlight>
                  <a:srgbClr val="0000FF"/>
                </a:highlight>
              </a:rPr>
              <a:t>la création </a:t>
            </a:r>
            <a:r>
              <a:rPr lang="fr-FR" sz="1300" b="1" dirty="0">
                <a:solidFill>
                  <a:schemeClr val="bg1"/>
                </a:solidFill>
                <a:highlight>
                  <a:srgbClr val="0000FF"/>
                </a:highlight>
              </a:rPr>
              <a:t>de votre dossier </a:t>
            </a:r>
            <a:r>
              <a:rPr lang="fr-FR" sz="1300" b="1" dirty="0" smtClean="0">
                <a:solidFill>
                  <a:schemeClr val="bg1"/>
                </a:solidFill>
                <a:highlight>
                  <a:srgbClr val="0000FF"/>
                </a:highlight>
              </a:rPr>
              <a:t>candidat aurez ; vous aurez besoin de renseigner votre </a:t>
            </a:r>
            <a:r>
              <a:rPr lang="fr-FR" sz="1300" b="1" dirty="0" smtClean="0">
                <a:solidFill>
                  <a:schemeClr val="bg1"/>
                </a:solidFill>
                <a:highlight>
                  <a:srgbClr val="0000FF"/>
                </a:highlight>
              </a:rPr>
              <a:t>INE</a:t>
            </a:r>
            <a:r>
              <a:rPr lang="fr-FR" sz="1300" b="1" dirty="0" smtClean="0">
                <a:solidFill>
                  <a:srgbClr val="3D566E"/>
                </a:solidFill>
              </a:rPr>
              <a:t> </a:t>
            </a:r>
            <a:r>
              <a:rPr lang="fr-FR" sz="1300" dirty="0">
                <a:solidFill>
                  <a:schemeClr val="accent1"/>
                </a:solidFill>
              </a:rPr>
              <a:t>(identifiant national élève </a:t>
            </a:r>
            <a:r>
              <a:rPr lang="fr-FR" sz="1300" dirty="0" smtClean="0">
                <a:solidFill>
                  <a:schemeClr val="accent1"/>
                </a:solidFill>
              </a:rPr>
              <a:t>pour tous les lycéens). Il est présent sur </a:t>
            </a:r>
            <a:r>
              <a:rPr lang="fr-FR" sz="1300" dirty="0">
                <a:solidFill>
                  <a:schemeClr val="accent1"/>
                </a:solidFill>
              </a:rPr>
              <a:t>les bulletins scolaires ou le relevé de notes des </a:t>
            </a:r>
            <a:r>
              <a:rPr lang="fr-FR" sz="1300">
                <a:solidFill>
                  <a:schemeClr val="accent1"/>
                </a:solidFill>
              </a:rPr>
              <a:t>épreuves </a:t>
            </a:r>
            <a:r>
              <a:rPr lang="fr-FR" sz="1300" smtClean="0">
                <a:solidFill>
                  <a:schemeClr val="accent1"/>
                </a:solidFill>
              </a:rPr>
              <a:t>du baccalauréat.</a:t>
            </a:r>
            <a:endParaRPr lang="fr-FR" sz="1300" dirty="0">
              <a:solidFill>
                <a:schemeClr val="accent1"/>
              </a:solidFill>
            </a:endParaRPr>
          </a:p>
          <a:p>
            <a:pPr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a:t>
            </a:r>
            <a:r>
              <a:rPr lang="fr-FR" sz="1300" dirty="0" smtClean="0">
                <a:solidFill>
                  <a:schemeClr val="accent1"/>
                </a:solidFill>
              </a:rPr>
              <a:t>dossier candidat. </a:t>
            </a:r>
            <a:r>
              <a:rPr lang="fr-FR" sz="1300" dirty="0">
                <a:solidFill>
                  <a:schemeClr val="accent1"/>
                </a:solidFill>
              </a:rPr>
              <a:t>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8" name="Rectangle à coins arrondis 7"/>
          <p:cNvSpPr/>
          <p:nvPr/>
        </p:nvSpPr>
        <p:spPr>
          <a:xfrm>
            <a:off x="487365" y="3252704"/>
            <a:ext cx="8278972"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val="1246330891"/>
      </p:ext>
    </p:extLst>
  </p:cSld>
  <p:clrMapOvr>
    <a:masterClrMapping/>
  </p:clrMapOvr>
  <p:extLst mod="1">
    <p:ext uri="{6950BFC3-D8DA-4A85-94F7-54DA5524770B}">
      <p188:commentRel xmlns:p188="http://schemas.microsoft.com/office/powerpoint/2018/8/main" xmlns="" r:id="rId4"/>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a:t>
            </a:r>
            <a:r>
              <a:rPr lang="fr-FR" sz="1400" i="1" dirty="0" smtClean="0">
                <a:solidFill>
                  <a:schemeClr val="accent1"/>
                </a:solidFill>
              </a:rPr>
              <a:t>dans </a:t>
            </a:r>
            <a:r>
              <a:rPr lang="fr-FR" sz="1400" b="1" i="1" dirty="0">
                <a:solidFill>
                  <a:srgbClr val="0000FF"/>
                </a:solidFill>
              </a:rPr>
              <a:t>l’espace Ressources </a:t>
            </a:r>
            <a:r>
              <a:rPr lang="fr-FR" sz="1400" i="1" dirty="0" smtClean="0">
                <a:solidFill>
                  <a:schemeClr val="accent1"/>
                </a:solidFill>
              </a:rPr>
              <a:t>sur parcoursup.gouv.fr</a:t>
            </a:r>
            <a:endParaRPr lang="fr-FR" sz="1400" i="1" dirty="0">
              <a:solidFill>
                <a:schemeClr val="accent1"/>
              </a:solidFill>
            </a:endParaRP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4650</TotalTime>
  <Words>2896</Words>
  <Application>Microsoft Office PowerPoint</Application>
  <PresentationFormat>Affichage à l'écran (16:9)</PresentationFormat>
  <Paragraphs>214</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Aptos</vt:lpstr>
      <vt:lpstr>Arial</vt:lpstr>
      <vt:lpstr>Calibri</vt:lpstr>
      <vt:lpstr>Cambria</vt:lpstr>
      <vt:lpstr>Courier New</vt:lpstr>
      <vt:lpstr>Marianne Light</vt:lpstr>
      <vt:lpstr>Wingdings</vt:lpstr>
      <vt:lpstr>OPÉRATEURS</vt:lpstr>
      <vt:lpstr>Parcoursup simplifie vos démarches</vt:lpstr>
      <vt:lpstr>Présentation PowerPoint</vt:lpstr>
      <vt:lpstr>Présentation PowerPoint</vt:lpstr>
      <vt:lpstr>Présentation PowerPoint</vt:lpstr>
      <vt:lpstr>Présentation PowerPoint</vt:lpstr>
      <vt:lpstr>S’inscrire sur Parcoursup </vt:lpstr>
      <vt:lpstr>LE BON REFLEXE : S’INFORMER</vt:lpstr>
      <vt:lpstr>LE BON REFLEXE : ECHANGER, SE PREPARER</vt:lpstr>
      <vt:lpstr>Présentation PowerPoint</vt:lpstr>
      <vt:lpstr>Présentation PowerPoint</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Présentation PowerPoint</vt:lpstr>
      <vt:lpstr>Présentation PowerPoint</vt:lpstr>
      <vt:lpstr>Présentation PowerPoint</vt:lpstr>
      <vt:lpstr>Présentation PowerPoint</vt:lpstr>
      <vt:lpstr>Lundi 2 juin 2025 &gt; jeudi 10 juillet 2025 Je reçois les réponses des formations et je décide</vt:lpstr>
      <vt:lpstr>Présentation PowerPoint</vt:lpstr>
      <vt:lpstr>Des services pour vous aider et répondre à vos questions tout au long de la procédure</vt:lpstr>
      <vt:lpstr>Pensez aussi à préparer votre future vie d’étudiant(e)</vt:lpstr>
      <vt:lpstr>w</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JEROME TEILLARD</cp:lastModifiedBy>
  <cp:revision>320</cp:revision>
  <dcterms:created xsi:type="dcterms:W3CDTF">2020-10-27T08:44:50Z</dcterms:created>
  <dcterms:modified xsi:type="dcterms:W3CDTF">2025-01-14T10:00:43Z</dcterms:modified>
</cp:coreProperties>
</file>