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6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192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43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2628" y="725984"/>
            <a:ext cx="8238744" cy="990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7800"/>
              </a:lnSpc>
              <a:buNone/>
            </a:pPr>
            <a:r>
              <a:rPr lang="en-US" sz="78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🎓</a:t>
            </a:r>
            <a:endParaRPr lang="en-US" sz="7800" dirty="0"/>
          </a:p>
        </p:txBody>
      </p:sp>
      <p:sp>
        <p:nvSpPr>
          <p:cNvPr id="3" name="Text 1"/>
          <p:cNvSpPr/>
          <p:nvPr/>
        </p:nvSpPr>
        <p:spPr>
          <a:xfrm>
            <a:off x="452628" y="1868984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Conférence pour les </a:t>
            </a:r>
            <a:r>
              <a:rPr lang="en-US" sz="960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étudiants</a:t>
            </a: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</a:t>
            </a:r>
            <a:r>
              <a:rPr lang="en-US" sz="960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tunisiens</a:t>
            </a:r>
            <a:endParaRPr lang="en-US" sz="960" dirty="0"/>
          </a:p>
        </p:txBody>
      </p:sp>
      <p:sp>
        <p:nvSpPr>
          <p:cNvPr id="4" name="Text 2"/>
          <p:cNvSpPr/>
          <p:nvPr/>
        </p:nvSpPr>
        <p:spPr>
          <a:xfrm>
            <a:off x="435375" y="2026273"/>
            <a:ext cx="8238744" cy="7115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8640"/>
              </a:lnSpc>
              <a:buNone/>
            </a:pPr>
            <a:r>
              <a:rPr lang="en-US" sz="54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Les CPGE </a:t>
            </a:r>
            <a:r>
              <a:rPr lang="en-US" sz="54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françaises</a:t>
            </a:r>
            <a:endParaRPr lang="en-US" sz="5400" b="1" dirty="0">
              <a:solidFill>
                <a:srgbClr val="12324A"/>
              </a:solidFill>
              <a:latin typeface="Playfair Display" pitchFamily="34" charset="0"/>
              <a:ea typeface="Playfair Display" pitchFamily="34" charset="-122"/>
              <a:cs typeface="Playfair Display" pitchFamily="34" charset="-120"/>
            </a:endParaRPr>
          </a:p>
        </p:txBody>
      </p:sp>
      <p:sp>
        <p:nvSpPr>
          <p:cNvPr id="5" name="Text 3"/>
          <p:cNvSpPr/>
          <p:nvPr/>
        </p:nvSpPr>
        <p:spPr>
          <a:xfrm>
            <a:off x="897147" y="3802356"/>
            <a:ext cx="7315200" cy="9255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30"/>
              </a:lnSpc>
              <a:buNone/>
            </a:pPr>
            <a:r>
              <a:rPr lang="en-US" sz="162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Comprendre une voie d’excellence de l’enseignement supérieur français, ses filières, son fonctionnement, ses débouchés et les points de vigilance pour un projet d’études en France.</a:t>
            </a:r>
            <a:endParaRPr lang="en-US" sz="1620" dirty="0"/>
          </a:p>
        </p:txBody>
      </p:sp>
      <p:sp>
        <p:nvSpPr>
          <p:cNvPr id="6" name="Text 2">
            <a:extLst>
              <a:ext uri="{FF2B5EF4-FFF2-40B4-BE49-F238E27FC236}">
                <a16:creationId xmlns:a16="http://schemas.microsoft.com/office/drawing/2014/main" id="{FECFB6B5-23B0-464F-8A04-3194066B196F}"/>
              </a:ext>
            </a:extLst>
          </p:cNvPr>
          <p:cNvSpPr/>
          <p:nvPr/>
        </p:nvSpPr>
        <p:spPr>
          <a:xfrm>
            <a:off x="435375" y="2691753"/>
            <a:ext cx="8238744" cy="7115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864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Classes 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Préparatoires</a:t>
            </a: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aux Grandes 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Ecoles</a:t>
            </a:r>
            <a:endParaRPr lang="en-US" sz="3600" b="1" dirty="0">
              <a:solidFill>
                <a:srgbClr val="12324A"/>
              </a:solidFill>
              <a:latin typeface="Playfair Display" pitchFamily="34" charset="0"/>
              <a:ea typeface="Playfair Display" pitchFamily="34" charset="-122"/>
              <a:cs typeface="Playfair Display" pitchFamily="34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11988" y="605731"/>
            <a:ext cx="7245400" cy="914400"/>
          </a:xfrm>
          <a:prstGeom prst="roundRect">
            <a:avLst>
              <a:gd name="adj" fmla="val 220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1258776" y="1729679"/>
            <a:ext cx="7245400" cy="914400"/>
          </a:xfrm>
          <a:prstGeom prst="roundRect">
            <a:avLst>
              <a:gd name="adj" fmla="val 220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1258776" y="2777330"/>
            <a:ext cx="7245400" cy="1143000"/>
          </a:xfrm>
          <a:prstGeom prst="roundRect">
            <a:avLst>
              <a:gd name="adj" fmla="val 176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1311988" y="4053581"/>
            <a:ext cx="7245400" cy="914400"/>
          </a:xfrm>
          <a:prstGeom prst="roundRect">
            <a:avLst>
              <a:gd name="adj" fmla="val 220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33400" y="-22473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Procédure</a:t>
            </a:r>
            <a:endParaRPr lang="en-US" sz="960" dirty="0"/>
          </a:p>
        </p:txBody>
      </p:sp>
      <p:sp>
        <p:nvSpPr>
          <p:cNvPr id="7" name="Text 5"/>
          <p:cNvSpPr/>
          <p:nvPr/>
        </p:nvSpPr>
        <p:spPr>
          <a:xfrm>
            <a:off x="533400" y="3423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Campus France et démarches</a:t>
            </a:r>
            <a:endParaRPr lang="en-US" sz="3600" dirty="0"/>
          </a:p>
        </p:txBody>
      </p:sp>
      <p:sp>
        <p:nvSpPr>
          <p:cNvPr id="8" name="Text 6"/>
          <p:cNvSpPr/>
          <p:nvPr/>
        </p:nvSpPr>
        <p:spPr>
          <a:xfrm>
            <a:off x="1502488" y="796231"/>
            <a:ext cx="700168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1. S’informer tôt</a:t>
            </a:r>
            <a:endParaRPr lang="en-US" sz="1500" dirty="0"/>
          </a:p>
        </p:txBody>
      </p:sp>
      <p:sp>
        <p:nvSpPr>
          <p:cNvPr id="9" name="Text 7"/>
          <p:cNvSpPr/>
          <p:nvPr/>
        </p:nvSpPr>
        <p:spPr>
          <a:xfrm>
            <a:off x="1502488" y="1101031"/>
            <a:ext cx="700168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Identifier la filière, le niveau attendu et les lycées visés.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1449276" y="1920179"/>
            <a:ext cx="700168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2. Comprendre la procédure Études en France</a:t>
            </a:r>
            <a:endParaRPr lang="en-US" sz="1500" dirty="0"/>
          </a:p>
        </p:txBody>
      </p:sp>
      <p:sp>
        <p:nvSpPr>
          <p:cNvPr id="11" name="Text 9"/>
          <p:cNvSpPr/>
          <p:nvPr/>
        </p:nvSpPr>
        <p:spPr>
          <a:xfrm>
            <a:off x="1449276" y="2224979"/>
            <a:ext cx="700168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Tunisie relève du dispositif Campus France pour l’accompagnement des candidatures.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1449276" y="2967830"/>
            <a:ext cx="700168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3. Vérifier Parcoursup selon la situation</a:t>
            </a:r>
            <a:endParaRPr lang="en-US" sz="1500" dirty="0"/>
          </a:p>
        </p:txBody>
      </p:sp>
      <p:sp>
        <p:nvSpPr>
          <p:cNvPr id="13" name="Text 11"/>
          <p:cNvSpPr/>
          <p:nvPr/>
        </p:nvSpPr>
        <p:spPr>
          <a:xfrm>
            <a:off x="1449276" y="3272630"/>
            <a:ext cx="6864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Certaines formations sélectives, dont les CPGE, sont liées au cadre Parcoursup pour les étudiants internationaux selon leur profil.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1502488" y="4244081"/>
            <a:ext cx="700168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4. Préparer logement, budget, visa</a:t>
            </a:r>
            <a:endParaRPr lang="en-US" sz="1500" dirty="0"/>
          </a:p>
        </p:txBody>
      </p:sp>
      <p:sp>
        <p:nvSpPr>
          <p:cNvPr id="15" name="Text 13"/>
          <p:cNvSpPr/>
          <p:nvPr/>
        </p:nvSpPr>
        <p:spPr>
          <a:xfrm>
            <a:off x="1502488" y="4548881"/>
            <a:ext cx="7001688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Le projet d’études doit être académique et matériellement réaliste.</a:t>
            </a:r>
            <a:endParaRPr lang="en-U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2186880"/>
            <a:ext cx="3886200" cy="171450"/>
          </a:xfrm>
          <a:prstGeom prst="roundRect">
            <a:avLst>
              <a:gd name="adj" fmla="val 53280000"/>
            </a:avLst>
          </a:prstGeom>
          <a:solidFill>
            <a:srgbClr val="DFEAF4"/>
          </a:solidFill>
          <a:ln/>
        </p:spPr>
        <p:txBody>
          <a:bodyPr wrap="none" lIns="0" tIns="0" rIns="0" bIns="0" rtlCol="0" anchor="ctr"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533400" y="2815530"/>
            <a:ext cx="3886200" cy="171450"/>
          </a:xfrm>
          <a:prstGeom prst="roundRect">
            <a:avLst>
              <a:gd name="adj" fmla="val 53280000"/>
            </a:avLst>
          </a:prstGeom>
          <a:solidFill>
            <a:srgbClr val="DFEAF4"/>
          </a:solidFill>
          <a:ln/>
        </p:spPr>
        <p:txBody>
          <a:bodyPr wrap="none" lIns="0" tIns="0" rIns="0" bIns="0" rtlCol="0" anchor="ctr"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33400" y="3444180"/>
            <a:ext cx="3886200" cy="171450"/>
          </a:xfrm>
          <a:prstGeom prst="roundRect">
            <a:avLst>
              <a:gd name="adj" fmla="val 53280000"/>
            </a:avLst>
          </a:prstGeom>
          <a:solidFill>
            <a:srgbClr val="DFEAF4"/>
          </a:solidFill>
          <a:ln/>
        </p:spPr>
        <p:txBody>
          <a:bodyPr wrap="none" lIns="0" tIns="0" rIns="0" bIns="0" rtlCol="0" anchor="ctr"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33400" y="4072830"/>
            <a:ext cx="3886200" cy="171450"/>
          </a:xfrm>
          <a:prstGeom prst="roundRect">
            <a:avLst>
              <a:gd name="adj" fmla="val 53280000"/>
            </a:avLst>
          </a:prstGeom>
          <a:solidFill>
            <a:srgbClr val="DFEAF4"/>
          </a:solidFill>
          <a:ln/>
        </p:spPr>
        <p:txBody>
          <a:bodyPr wrap="none" lIns="0" tIns="0" rIns="0" bIns="0" rtlCol="0" anchor="ctr"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4724400" y="1348680"/>
            <a:ext cx="3886200" cy="3467100"/>
          </a:xfrm>
          <a:prstGeom prst="roundRect">
            <a:avLst>
              <a:gd name="adj" fmla="val 58022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5"/>
          <p:cNvSpPr/>
          <p:nvPr/>
        </p:nvSpPr>
        <p:spPr>
          <a:xfrm>
            <a:off x="533400" y="32772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Vigilance</a:t>
            </a:r>
            <a:endParaRPr lang="en-US" sz="960" dirty="0"/>
          </a:p>
        </p:txBody>
      </p:sp>
      <p:sp>
        <p:nvSpPr>
          <p:cNvPr id="8" name="Text 6"/>
          <p:cNvSpPr/>
          <p:nvPr/>
        </p:nvSpPr>
        <p:spPr>
          <a:xfrm>
            <a:off x="533400" y="58668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Les principaux points d’attention</a:t>
            </a:r>
            <a:endParaRPr lang="en-US" sz="3600" dirty="0"/>
          </a:p>
        </p:txBody>
      </p:sp>
      <p:sp>
        <p:nvSpPr>
          <p:cNvPr id="9" name="Text 7"/>
          <p:cNvSpPr/>
          <p:nvPr/>
        </p:nvSpPr>
        <p:spPr>
          <a:xfrm>
            <a:off x="533400" y="1920180"/>
            <a:ext cx="161596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Français académique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3738711" y="1920180"/>
            <a:ext cx="69450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Essentiel</a:t>
            </a:r>
            <a:endParaRPr lang="en-US" sz="1050" dirty="0"/>
          </a:p>
        </p:txBody>
      </p:sp>
      <p:sp>
        <p:nvSpPr>
          <p:cNvPr id="11" name="Text 9"/>
          <p:cNvSpPr/>
          <p:nvPr/>
        </p:nvSpPr>
        <p:spPr>
          <a:xfrm>
            <a:off x="533400" y="2548830"/>
            <a:ext cx="145444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Méthode de travail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3311277" y="2548830"/>
            <a:ext cx="113049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Très important</a:t>
            </a:r>
            <a:endParaRPr lang="en-US" sz="1050" dirty="0"/>
          </a:p>
        </p:txBody>
      </p:sp>
      <p:sp>
        <p:nvSpPr>
          <p:cNvPr id="13" name="Text 11"/>
          <p:cNvSpPr/>
          <p:nvPr/>
        </p:nvSpPr>
        <p:spPr>
          <a:xfrm>
            <a:off x="533400" y="3177480"/>
            <a:ext cx="193991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Organisation personnelle</a:t>
            </a:r>
            <a:endParaRPr lang="en-US" sz="1050" dirty="0"/>
          </a:p>
        </p:txBody>
      </p:sp>
      <p:sp>
        <p:nvSpPr>
          <p:cNvPr id="14" name="Text 12"/>
          <p:cNvSpPr/>
          <p:nvPr/>
        </p:nvSpPr>
        <p:spPr>
          <a:xfrm>
            <a:off x="3311277" y="3177480"/>
            <a:ext cx="113049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Très important</a:t>
            </a:r>
            <a:endParaRPr lang="en-US" sz="1050" dirty="0"/>
          </a:p>
        </p:txBody>
      </p:sp>
      <p:sp>
        <p:nvSpPr>
          <p:cNvPr id="15" name="Text 13"/>
          <p:cNvSpPr/>
          <p:nvPr/>
        </p:nvSpPr>
        <p:spPr>
          <a:xfrm>
            <a:off x="533400" y="3806130"/>
            <a:ext cx="2097789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Anticipation administrative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3372594" y="3806130"/>
            <a:ext cx="106794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Indispensable</a:t>
            </a:r>
            <a:endParaRPr lang="en-US" sz="1050" dirty="0"/>
          </a:p>
        </p:txBody>
      </p:sp>
      <p:sp>
        <p:nvSpPr>
          <p:cNvPr id="17" name="Text 15"/>
          <p:cNvSpPr/>
          <p:nvPr/>
        </p:nvSpPr>
        <p:spPr>
          <a:xfrm>
            <a:off x="5029200" y="1653480"/>
            <a:ext cx="3342132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En clair</a:t>
            </a:r>
            <a:endParaRPr lang="en-US" sz="1800" dirty="0"/>
          </a:p>
        </p:txBody>
      </p:sp>
      <p:sp>
        <p:nvSpPr>
          <p:cNvPr id="18" name="Text 16"/>
          <p:cNvSpPr/>
          <p:nvPr/>
        </p:nvSpPr>
        <p:spPr>
          <a:xfrm>
            <a:off x="5029200" y="2110680"/>
            <a:ext cx="3276600" cy="2400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Il faut un bon dossier scolaire.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Il faut accepter un rythme de travail élevé.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Il faut préparer très tôt le projet d’études.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Il faut être lucide sur ses forces et ses limites.</a:t>
            </a:r>
            <a:endParaRPr lang="en-US" sz="13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419029" y="3988891"/>
            <a:ext cx="2305943" cy="723900"/>
          </a:xfrm>
          <a:prstGeom prst="roundRect">
            <a:avLst>
              <a:gd name="adj" fmla="val 277895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452628" y="430709"/>
            <a:ext cx="8238744" cy="990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7800"/>
              </a:lnSpc>
              <a:buNone/>
            </a:pPr>
            <a:r>
              <a:rPr lang="en-US" sz="78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✨</a:t>
            </a:r>
            <a:endParaRPr lang="en-US" sz="7800" dirty="0"/>
          </a:p>
        </p:txBody>
      </p:sp>
      <p:sp>
        <p:nvSpPr>
          <p:cNvPr id="4" name="Text 2"/>
          <p:cNvSpPr/>
          <p:nvPr/>
        </p:nvSpPr>
        <p:spPr>
          <a:xfrm>
            <a:off x="452628" y="1611809"/>
            <a:ext cx="8238744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81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Merci pour 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votre</a:t>
            </a: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attention</a:t>
            </a:r>
            <a:endParaRPr lang="en-US" sz="3600" dirty="0"/>
          </a:p>
        </p:txBody>
      </p:sp>
      <p:sp>
        <p:nvSpPr>
          <p:cNvPr id="5" name="Text 3"/>
          <p:cNvSpPr/>
          <p:nvPr/>
        </p:nvSpPr>
        <p:spPr>
          <a:xfrm>
            <a:off x="914400" y="2792909"/>
            <a:ext cx="7315200" cy="891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340"/>
              </a:lnSpc>
              <a:buNone/>
            </a:pPr>
            <a:r>
              <a:rPr lang="en-US" sz="156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CPGE est une voie exigeante, mais elle peut être une très belle opportunité pour un étudiant tunisien bien préparé, ambitieux et conscient des efforts à fournir.</a:t>
            </a:r>
            <a:endParaRPr lang="en-US" sz="1560" dirty="0"/>
          </a:p>
        </p:txBody>
      </p:sp>
      <p:sp>
        <p:nvSpPr>
          <p:cNvPr id="6" name="Text 4"/>
          <p:cNvSpPr/>
          <p:nvPr/>
        </p:nvSpPr>
        <p:spPr>
          <a:xfrm>
            <a:off x="3629141" y="4217491"/>
            <a:ext cx="1885718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Questions / échanges</a:t>
            </a:r>
            <a:endParaRPr lang="en-US" sz="13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112490"/>
            <a:ext cx="3924300" cy="2072580"/>
          </a:xfrm>
          <a:prstGeom prst="roundRect">
            <a:avLst>
              <a:gd name="adj" fmla="val 97062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4686300" y="1112490"/>
            <a:ext cx="3924300" cy="2072580"/>
          </a:xfrm>
          <a:prstGeom prst="roundRect">
            <a:avLst>
              <a:gd name="adj" fmla="val 97062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33400" y="3413671"/>
            <a:ext cx="8077200" cy="1638300"/>
          </a:xfrm>
          <a:prstGeom prst="roundRect">
            <a:avLst>
              <a:gd name="adj" fmla="val 122791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33400" y="91529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Définition</a:t>
            </a:r>
            <a:endParaRPr lang="en-US" sz="960" dirty="0"/>
          </a:p>
        </p:txBody>
      </p:sp>
      <p:sp>
        <p:nvSpPr>
          <p:cNvPr id="6" name="Text 4"/>
          <p:cNvSpPr/>
          <p:nvPr/>
        </p:nvSpPr>
        <p:spPr>
          <a:xfrm>
            <a:off x="533400" y="35049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Qu’est-ce qu’une CPGE ?</a:t>
            </a:r>
            <a:endParaRPr lang="en-US" sz="3600" dirty="0"/>
          </a:p>
        </p:txBody>
      </p:sp>
      <p:sp>
        <p:nvSpPr>
          <p:cNvPr id="7" name="Text 5"/>
          <p:cNvSpPr/>
          <p:nvPr/>
        </p:nvSpPr>
        <p:spPr>
          <a:xfrm>
            <a:off x="838200" y="1279266"/>
            <a:ext cx="3380994" cy="5485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432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2 ans</a:t>
            </a:r>
            <a:endParaRPr lang="en-US" sz="4320" dirty="0"/>
          </a:p>
        </p:txBody>
      </p:sp>
      <p:sp>
        <p:nvSpPr>
          <p:cNvPr id="8" name="Text 6"/>
          <p:cNvSpPr/>
          <p:nvPr/>
        </p:nvSpPr>
        <p:spPr>
          <a:xfrm>
            <a:off x="838200" y="1786870"/>
            <a:ext cx="33147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Une préparation en deux ans, avec possibilité de redoublement de la 2e année dans </a:t>
            </a:r>
            <a:r>
              <a:rPr lang="en-US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certains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</a:t>
            </a:r>
            <a:r>
              <a:rPr lang="en-US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cas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</a:rPr>
              <a:t>. </a:t>
            </a:r>
            <a:r>
              <a:rPr lang="fr-FR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</a:rPr>
              <a:t>On parle alors de 5/2 pour les CPGE scientifiques et de </a:t>
            </a:r>
            <a:r>
              <a:rPr lang="fr-FR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</a:rPr>
              <a:t>khûbes</a:t>
            </a:r>
            <a:r>
              <a:rPr lang="fr-FR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</a:rPr>
              <a:t> pour les autres CPGE.</a:t>
            </a:r>
            <a:endParaRPr lang="en-US" sz="1350" dirty="0">
              <a:solidFill>
                <a:srgbClr val="34556E"/>
              </a:solidFill>
              <a:latin typeface="ui-sans-serif" pitchFamily="34" charset="0"/>
              <a:ea typeface="ui-sans-serif" pitchFamily="34" charset="-122"/>
            </a:endParaRPr>
          </a:p>
        </p:txBody>
      </p:sp>
      <p:sp>
        <p:nvSpPr>
          <p:cNvPr id="9" name="Text 7"/>
          <p:cNvSpPr/>
          <p:nvPr/>
        </p:nvSpPr>
        <p:spPr>
          <a:xfrm>
            <a:off x="4991100" y="1279266"/>
            <a:ext cx="3380994" cy="5485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432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120 ECTS</a:t>
            </a:r>
            <a:endParaRPr lang="en-US" sz="4320" dirty="0"/>
          </a:p>
        </p:txBody>
      </p:sp>
      <p:sp>
        <p:nvSpPr>
          <p:cNvPr id="10" name="Text 8"/>
          <p:cNvSpPr/>
          <p:nvPr/>
        </p:nvSpPr>
        <p:spPr>
          <a:xfrm>
            <a:off x="4991100" y="1942147"/>
            <a:ext cx="33147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Le parcours complet peut donner lieu à des crédits européens, utiles pour une poursuite d’études à l’université.</a:t>
            </a:r>
            <a:endParaRPr lang="en-US" sz="1350" dirty="0"/>
          </a:p>
        </p:txBody>
      </p:sp>
      <p:sp>
        <p:nvSpPr>
          <p:cNvPr id="11" name="Text 9"/>
          <p:cNvSpPr/>
          <p:nvPr/>
        </p:nvSpPr>
        <p:spPr>
          <a:xfrm>
            <a:off x="838200" y="3718471"/>
            <a:ext cx="7467600" cy="1028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Formation sélective de l’enseignement supérieur.</a:t>
            </a:r>
            <a:endParaRPr lang="en-US" sz="150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Le plus souvent organisée dans des lycées.</a:t>
            </a:r>
            <a:endParaRPr lang="en-US" sz="150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Prépare aux concours des grandes écoles et écoles d’ingénieurs.</a:t>
            </a:r>
            <a:endParaRPr lang="en-US" sz="1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139130"/>
            <a:ext cx="1905000" cy="2324100"/>
          </a:xfrm>
          <a:prstGeom prst="roundRect">
            <a:avLst>
              <a:gd name="adj" fmla="val 1056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2590800" y="1139130"/>
            <a:ext cx="1905000" cy="2324100"/>
          </a:xfrm>
          <a:prstGeom prst="roundRect">
            <a:avLst>
              <a:gd name="adj" fmla="val 1056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4648200" y="1139130"/>
            <a:ext cx="1905000" cy="2324100"/>
          </a:xfrm>
          <a:prstGeom prst="roundRect">
            <a:avLst>
              <a:gd name="adj" fmla="val 1056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6705600" y="1139130"/>
            <a:ext cx="1905000" cy="2324100"/>
          </a:xfrm>
          <a:prstGeom prst="roundRect">
            <a:avLst>
              <a:gd name="adj" fmla="val 1056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33400" y="3691830"/>
            <a:ext cx="8077200" cy="1333500"/>
          </a:xfrm>
          <a:prstGeom prst="roundRect">
            <a:avLst>
              <a:gd name="adj" fmla="val 150857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5"/>
          <p:cNvSpPr/>
          <p:nvPr/>
        </p:nvSpPr>
        <p:spPr>
          <a:xfrm>
            <a:off x="533400" y="11817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Repères</a:t>
            </a:r>
            <a:endParaRPr lang="en-US" sz="960" dirty="0"/>
          </a:p>
        </p:txBody>
      </p:sp>
      <p:sp>
        <p:nvSpPr>
          <p:cNvPr id="8" name="Text 6"/>
          <p:cNvSpPr/>
          <p:nvPr/>
        </p:nvSpPr>
        <p:spPr>
          <a:xfrm>
            <a:off x="533400" y="37713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Où se situe la CPGE ?</a:t>
            </a:r>
            <a:endParaRPr lang="en-US" sz="3600" dirty="0"/>
          </a:p>
        </p:txBody>
      </p:sp>
      <p:sp>
        <p:nvSpPr>
          <p:cNvPr id="9" name="Text 7"/>
          <p:cNvSpPr/>
          <p:nvPr/>
        </p:nvSpPr>
        <p:spPr>
          <a:xfrm>
            <a:off x="747522" y="136773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🎒</a:t>
            </a:r>
            <a:endParaRPr lang="en-US" sz="2700" dirty="0"/>
          </a:p>
        </p:txBody>
      </p:sp>
      <p:sp>
        <p:nvSpPr>
          <p:cNvPr id="10" name="Text 8"/>
          <p:cNvSpPr/>
          <p:nvPr/>
        </p:nvSpPr>
        <p:spPr>
          <a:xfrm>
            <a:off x="747522" y="1863030"/>
            <a:ext cx="147675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Après le bac</a:t>
            </a:r>
            <a:endParaRPr lang="en-US" sz="1350" dirty="0"/>
          </a:p>
        </p:txBody>
      </p:sp>
      <p:sp>
        <p:nvSpPr>
          <p:cNvPr id="11" name="Text 9"/>
          <p:cNvSpPr/>
          <p:nvPr/>
        </p:nvSpPr>
        <p:spPr>
          <a:xfrm>
            <a:off x="762000" y="2205930"/>
            <a:ext cx="1447800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Accès avec un baccalauréat ou un niveau équivalent.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2804922" y="136773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🏫</a:t>
            </a:r>
            <a:endParaRPr lang="en-US" sz="2700" dirty="0"/>
          </a:p>
        </p:txBody>
      </p:sp>
      <p:sp>
        <p:nvSpPr>
          <p:cNvPr id="13" name="Text 11"/>
          <p:cNvSpPr/>
          <p:nvPr/>
        </p:nvSpPr>
        <p:spPr>
          <a:xfrm>
            <a:off x="2804922" y="1863030"/>
            <a:ext cx="147675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En lycée</a:t>
            </a:r>
            <a:endParaRPr lang="en-US" sz="1350" dirty="0"/>
          </a:p>
        </p:txBody>
      </p:sp>
      <p:sp>
        <p:nvSpPr>
          <p:cNvPr id="14" name="Text 12"/>
          <p:cNvSpPr/>
          <p:nvPr/>
        </p:nvSpPr>
        <p:spPr>
          <a:xfrm>
            <a:off x="2819400" y="220593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Cadre structuré et encadrement fort.</a:t>
            </a:r>
            <a:endParaRPr lang="en-US" sz="1050" dirty="0"/>
          </a:p>
        </p:txBody>
      </p:sp>
      <p:sp>
        <p:nvSpPr>
          <p:cNvPr id="15" name="Text 13"/>
          <p:cNvSpPr/>
          <p:nvPr/>
        </p:nvSpPr>
        <p:spPr>
          <a:xfrm>
            <a:off x="4862322" y="136773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📚</a:t>
            </a:r>
            <a:endParaRPr lang="en-US" sz="2700" dirty="0"/>
          </a:p>
        </p:txBody>
      </p:sp>
      <p:sp>
        <p:nvSpPr>
          <p:cNvPr id="16" name="Text 14"/>
          <p:cNvSpPr/>
          <p:nvPr/>
        </p:nvSpPr>
        <p:spPr>
          <a:xfrm>
            <a:off x="4876800" y="1863030"/>
            <a:ext cx="14478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Dans le supérieur</a:t>
            </a:r>
            <a:endParaRPr lang="en-US" sz="1350" dirty="0"/>
          </a:p>
        </p:txBody>
      </p:sp>
      <p:sp>
        <p:nvSpPr>
          <p:cNvPr id="17" name="Text 15"/>
          <p:cNvSpPr/>
          <p:nvPr/>
        </p:nvSpPr>
        <p:spPr>
          <a:xfrm>
            <a:off x="4876800" y="2472630"/>
            <a:ext cx="1447800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Fait pleinement partie de l’enseignement supérieur français.</a:t>
            </a:r>
            <a:endParaRPr lang="en-US" sz="1050" dirty="0"/>
          </a:p>
        </p:txBody>
      </p:sp>
      <p:sp>
        <p:nvSpPr>
          <p:cNvPr id="18" name="Text 16"/>
          <p:cNvSpPr/>
          <p:nvPr/>
        </p:nvSpPr>
        <p:spPr>
          <a:xfrm>
            <a:off x="6919722" y="136773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🚀</a:t>
            </a:r>
            <a:endParaRPr lang="en-US" sz="2700" dirty="0"/>
          </a:p>
        </p:txBody>
      </p:sp>
      <p:sp>
        <p:nvSpPr>
          <p:cNvPr id="19" name="Text 17"/>
          <p:cNvSpPr/>
          <p:nvPr/>
        </p:nvSpPr>
        <p:spPr>
          <a:xfrm>
            <a:off x="6919722" y="1863030"/>
            <a:ext cx="147675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Vers les écoles</a:t>
            </a:r>
            <a:endParaRPr lang="en-US" sz="1350" dirty="0"/>
          </a:p>
        </p:txBody>
      </p:sp>
      <p:sp>
        <p:nvSpPr>
          <p:cNvPr id="20" name="Text 18"/>
          <p:cNvSpPr/>
          <p:nvPr/>
        </p:nvSpPr>
        <p:spPr>
          <a:xfrm>
            <a:off x="6934200" y="220593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Objectif principal : réussir les concours.</a:t>
            </a:r>
            <a:endParaRPr lang="en-US" sz="1050" dirty="0"/>
          </a:p>
        </p:txBody>
      </p:sp>
      <p:sp>
        <p:nvSpPr>
          <p:cNvPr id="21" name="Text 19"/>
          <p:cNvSpPr/>
          <p:nvPr/>
        </p:nvSpPr>
        <p:spPr>
          <a:xfrm>
            <a:off x="800100" y="3958530"/>
            <a:ext cx="7543800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CPGE constitue une voie différente de l’université : plus encadrée, plus rythmée, plus intensive, mais très valorisée pour la poursuite d’études sélectives.</a:t>
            </a:r>
            <a:endParaRPr 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196280"/>
            <a:ext cx="2539901" cy="3771900"/>
          </a:xfrm>
          <a:prstGeom prst="roundRect">
            <a:avLst>
              <a:gd name="adj" fmla="val 79203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3301901" y="1196280"/>
            <a:ext cx="2540050" cy="3771900"/>
          </a:xfrm>
          <a:prstGeom prst="roundRect">
            <a:avLst>
              <a:gd name="adj" fmla="val 79198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6070550" y="1196280"/>
            <a:ext cx="2539901" cy="3771900"/>
          </a:xfrm>
          <a:prstGeom prst="roundRect">
            <a:avLst>
              <a:gd name="adj" fmla="val 79203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33400" y="17532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Panorama</a:t>
            </a:r>
            <a:endParaRPr lang="en-US" sz="960" dirty="0"/>
          </a:p>
        </p:txBody>
      </p:sp>
      <p:sp>
        <p:nvSpPr>
          <p:cNvPr id="6" name="Text 4"/>
          <p:cNvSpPr/>
          <p:nvPr/>
        </p:nvSpPr>
        <p:spPr>
          <a:xfrm>
            <a:off x="533400" y="43428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Les trois grandes familles</a:t>
            </a:r>
            <a:endParaRPr lang="en-US" sz="3600" dirty="0"/>
          </a:p>
        </p:txBody>
      </p:sp>
      <p:sp>
        <p:nvSpPr>
          <p:cNvPr id="7" name="Text 5"/>
          <p:cNvSpPr/>
          <p:nvPr/>
        </p:nvSpPr>
        <p:spPr>
          <a:xfrm>
            <a:off x="838200" y="1501080"/>
            <a:ext cx="1968907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🧪</a:t>
            </a:r>
            <a:endParaRPr lang="en-US" sz="3600" dirty="0"/>
          </a:p>
        </p:txBody>
      </p:sp>
      <p:sp>
        <p:nvSpPr>
          <p:cNvPr id="8" name="Text 6"/>
          <p:cNvSpPr/>
          <p:nvPr/>
        </p:nvSpPr>
        <p:spPr>
          <a:xfrm>
            <a:off x="838200" y="2110680"/>
            <a:ext cx="1968907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Scientifiques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838200" y="2529780"/>
            <a:ext cx="1930301" cy="2133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Pour les profils solides en mathématiques et sciences ; débouchés vers écoles d’ingénieurs, ENS, écoles vétérinaires ou agronomiques selon la filière.</a:t>
            </a:r>
            <a:endParaRPr lang="en-US" sz="1350" dirty="0"/>
          </a:p>
        </p:txBody>
      </p:sp>
      <p:sp>
        <p:nvSpPr>
          <p:cNvPr id="10" name="Text 8"/>
          <p:cNvSpPr/>
          <p:nvPr/>
        </p:nvSpPr>
        <p:spPr>
          <a:xfrm>
            <a:off x="3606701" y="1501080"/>
            <a:ext cx="1969059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📈</a:t>
            </a:r>
            <a:endParaRPr lang="en-US" sz="3600" dirty="0"/>
          </a:p>
        </p:txBody>
      </p:sp>
      <p:sp>
        <p:nvSpPr>
          <p:cNvPr id="11" name="Text 9"/>
          <p:cNvSpPr/>
          <p:nvPr/>
        </p:nvSpPr>
        <p:spPr>
          <a:xfrm>
            <a:off x="3606701" y="2110680"/>
            <a:ext cx="1969059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Économiques</a:t>
            </a:r>
            <a:endParaRPr lang="en-US" sz="1800" dirty="0"/>
          </a:p>
        </p:txBody>
      </p:sp>
      <p:sp>
        <p:nvSpPr>
          <p:cNvPr id="12" name="Text 10"/>
          <p:cNvSpPr/>
          <p:nvPr/>
        </p:nvSpPr>
        <p:spPr>
          <a:xfrm>
            <a:off x="3606701" y="2529780"/>
            <a:ext cx="1930450" cy="1333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filière ECG prépare principalement aux grandes écoles de commerce et de management.</a:t>
            </a:r>
            <a:endParaRPr lang="en-US" sz="1350" dirty="0"/>
          </a:p>
        </p:txBody>
      </p:sp>
      <p:sp>
        <p:nvSpPr>
          <p:cNvPr id="13" name="Text 11"/>
          <p:cNvSpPr/>
          <p:nvPr/>
        </p:nvSpPr>
        <p:spPr>
          <a:xfrm>
            <a:off x="6375350" y="1501080"/>
            <a:ext cx="1968907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📖</a:t>
            </a:r>
            <a:endParaRPr lang="en-US" sz="3600" dirty="0"/>
          </a:p>
        </p:txBody>
      </p:sp>
      <p:sp>
        <p:nvSpPr>
          <p:cNvPr id="14" name="Text 12"/>
          <p:cNvSpPr/>
          <p:nvPr/>
        </p:nvSpPr>
        <p:spPr>
          <a:xfrm>
            <a:off x="6375350" y="2110680"/>
            <a:ext cx="1968907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Littéraires</a:t>
            </a:r>
            <a:endParaRPr lang="en-US" sz="1800" dirty="0"/>
          </a:p>
        </p:txBody>
      </p:sp>
      <p:sp>
        <p:nvSpPr>
          <p:cNvPr id="15" name="Text 13"/>
          <p:cNvSpPr/>
          <p:nvPr/>
        </p:nvSpPr>
        <p:spPr>
          <a:xfrm>
            <a:off x="6375350" y="2529780"/>
            <a:ext cx="1930301" cy="1600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Pour les étudiants intéressés par les lettres, langues, sciences humaines, ENS et certaines écoles spécialisées.</a:t>
            </a:r>
            <a:endParaRPr lang="en-US" sz="13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610041"/>
            <a:ext cx="3924300" cy="4495800"/>
          </a:xfrm>
          <a:prstGeom prst="roundRect">
            <a:avLst>
              <a:gd name="adj" fmla="val 51262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4610100" y="605729"/>
            <a:ext cx="3924300" cy="4134485"/>
          </a:xfrm>
          <a:prstGeom prst="roundRect">
            <a:avLst>
              <a:gd name="adj" fmla="val 51262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33400" y="-18663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Filières</a:t>
            </a:r>
            <a:endParaRPr lang="en-US" sz="960" dirty="0"/>
          </a:p>
        </p:txBody>
      </p:sp>
      <p:sp>
        <p:nvSpPr>
          <p:cNvPr id="5" name="Text 3"/>
          <p:cNvSpPr/>
          <p:nvPr/>
        </p:nvSpPr>
        <p:spPr>
          <a:xfrm>
            <a:off x="533400" y="7233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Les 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filières</a:t>
            </a: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officielles</a:t>
            </a: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(</a:t>
            </a:r>
            <a:r>
              <a:rPr lang="en-US" sz="3600" b="1" dirty="0" err="1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liste</a:t>
            </a: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non exhaustive)</a:t>
            </a:r>
            <a:endParaRPr lang="en-US" sz="3600" dirty="0"/>
          </a:p>
        </p:txBody>
      </p:sp>
      <p:sp>
        <p:nvSpPr>
          <p:cNvPr id="6" name="Text 4"/>
          <p:cNvSpPr/>
          <p:nvPr/>
        </p:nvSpPr>
        <p:spPr>
          <a:xfrm>
            <a:off x="838200" y="535275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Prépas scientifiques</a:t>
            </a:r>
            <a:endParaRPr lang="en-US" sz="1800" dirty="0"/>
          </a:p>
        </p:txBody>
      </p:sp>
      <p:sp>
        <p:nvSpPr>
          <p:cNvPr id="7" name="Text 5"/>
          <p:cNvSpPr/>
          <p:nvPr/>
        </p:nvSpPr>
        <p:spPr>
          <a:xfrm>
            <a:off x="190500" y="784009"/>
            <a:ext cx="4229100" cy="3429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b="1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MPSI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: mathématiques, physique, sciences de l’ingénieur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b="1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MP2I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: </a:t>
            </a:r>
            <a:r>
              <a:rPr lang="en-US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mathématiques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, physique, </a:t>
            </a:r>
            <a:r>
              <a:rPr lang="en-US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ingénierie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, </a:t>
            </a:r>
            <a:r>
              <a:rPr lang="en-US" sz="1350" dirty="0" err="1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informatique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b="1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PCSI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: physique, chimie, sciences de l’ingénieur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b="1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PTSI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: physique, technologie, sciences de l’ingénieur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b="1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BCPST</a:t>
            </a: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: biologie, chimie, physique, sciences de la Terre</a:t>
            </a:r>
            <a:endParaRPr lang="en-US" sz="1350" dirty="0"/>
          </a:p>
        </p:txBody>
      </p:sp>
      <p:sp>
        <p:nvSpPr>
          <p:cNvPr id="8" name="Text 6"/>
          <p:cNvSpPr/>
          <p:nvPr/>
        </p:nvSpPr>
        <p:spPr>
          <a:xfrm>
            <a:off x="4991100" y="645708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Prépas</a:t>
            </a:r>
            <a:r>
              <a:rPr lang="en-US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 Commerce, Droit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4800600" y="966600"/>
            <a:ext cx="3314700" cy="2743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ECG : économie, commerce, management pour la vois générale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ECT : économie, commerce, management pour la voie technologique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ENS D1 : droit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ENS D2 : économie</a:t>
            </a:r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269BBF93-3997-5545-8D8F-625E70CBF9FC}"/>
              </a:ext>
            </a:extLst>
          </p:cNvPr>
          <p:cNvSpPr/>
          <p:nvPr/>
        </p:nvSpPr>
        <p:spPr>
          <a:xfrm>
            <a:off x="614553" y="3209024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Prépas</a:t>
            </a:r>
            <a:r>
              <a:rPr lang="en-US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 </a:t>
            </a:r>
            <a:r>
              <a:rPr lang="en-US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littéraires</a:t>
            </a:r>
            <a:endParaRPr lang="en-US" sz="1800" dirty="0"/>
          </a:p>
        </p:txBody>
      </p:sp>
      <p:sp>
        <p:nvSpPr>
          <p:cNvPr id="12" name="Text 7">
            <a:extLst>
              <a:ext uri="{FF2B5EF4-FFF2-40B4-BE49-F238E27FC236}">
                <a16:creationId xmlns:a16="http://schemas.microsoft.com/office/drawing/2014/main" id="{0B85D36E-DB64-FA4B-99D2-622A2B17A6A2}"/>
              </a:ext>
            </a:extLst>
          </p:cNvPr>
          <p:cNvSpPr/>
          <p:nvPr/>
        </p:nvSpPr>
        <p:spPr>
          <a:xfrm>
            <a:off x="304800" y="3466488"/>
            <a:ext cx="3314700" cy="18595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A/L : lettres (hypokhâgne, khâgne)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B/L : lettres et sciences sociales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Chartes : lettres, histoire, latin, grec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Prépa Saint-Cyr : lettres</a:t>
            </a:r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Prépa Arts &amp; Design : Arts &amp; Design</a:t>
            </a:r>
          </a:p>
          <a:p>
            <a:pPr>
              <a:lnSpc>
                <a:spcPts val="2700"/>
              </a:lnSpc>
              <a:buSzPct val="100000"/>
            </a:pPr>
            <a:endParaRPr lang="fr-FR" sz="1350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512B3F3C-45F4-F540-8127-8FE140640F74}"/>
              </a:ext>
            </a:extLst>
          </p:cNvPr>
          <p:cNvSpPr/>
          <p:nvPr/>
        </p:nvSpPr>
        <p:spPr>
          <a:xfrm>
            <a:off x="4991100" y="3167882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b="1" dirty="0" err="1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Prépas</a:t>
            </a:r>
            <a:r>
              <a:rPr lang="en-US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</a:rPr>
              <a:t> ATS</a:t>
            </a:r>
            <a:endParaRPr lang="en-US" sz="1800" dirty="0"/>
          </a:p>
        </p:txBody>
      </p:sp>
      <p:sp>
        <p:nvSpPr>
          <p:cNvPr id="15" name="Text 7">
            <a:extLst>
              <a:ext uri="{FF2B5EF4-FFF2-40B4-BE49-F238E27FC236}">
                <a16:creationId xmlns:a16="http://schemas.microsoft.com/office/drawing/2014/main" id="{EF01CEA7-862A-E348-8EFA-B50500007E5C}"/>
              </a:ext>
            </a:extLst>
          </p:cNvPr>
          <p:cNvSpPr/>
          <p:nvPr/>
        </p:nvSpPr>
        <p:spPr>
          <a:xfrm>
            <a:off x="4914900" y="3514267"/>
            <a:ext cx="3314700" cy="12302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endParaRPr lang="fr-FR" dirty="0"/>
          </a:p>
        </p:txBody>
      </p:sp>
      <p:sp>
        <p:nvSpPr>
          <p:cNvPr id="16" name="Text 7">
            <a:extLst>
              <a:ext uri="{FF2B5EF4-FFF2-40B4-BE49-F238E27FC236}">
                <a16:creationId xmlns:a16="http://schemas.microsoft.com/office/drawing/2014/main" id="{27F3E9A4-A380-C149-A480-B50D529BE2C6}"/>
              </a:ext>
            </a:extLst>
          </p:cNvPr>
          <p:cNvSpPr/>
          <p:nvPr/>
        </p:nvSpPr>
        <p:spPr>
          <a:xfrm>
            <a:off x="4848606" y="3444813"/>
            <a:ext cx="3314700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fr-FR" sz="1350" dirty="0"/>
              <a:t>Admissions parallèles : pour les post bac+2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367730"/>
            <a:ext cx="2565350" cy="2057400"/>
          </a:xfrm>
          <a:prstGeom prst="roundRect">
            <a:avLst>
              <a:gd name="adj" fmla="val 97778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3289250" y="1367730"/>
            <a:ext cx="2565350" cy="2057400"/>
          </a:xfrm>
          <a:prstGeom prst="roundRect">
            <a:avLst>
              <a:gd name="adj" fmla="val 97778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6045101" y="1367730"/>
            <a:ext cx="2565499" cy="2057400"/>
          </a:xfrm>
          <a:prstGeom prst="roundRect">
            <a:avLst>
              <a:gd name="adj" fmla="val 97778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33400" y="3653730"/>
            <a:ext cx="8077200" cy="1143000"/>
          </a:xfrm>
          <a:prstGeom prst="roundRect">
            <a:avLst>
              <a:gd name="adj" fmla="val 176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33400" y="34677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Pédagogie</a:t>
            </a:r>
            <a:endParaRPr lang="en-US" sz="960" dirty="0"/>
          </a:p>
        </p:txBody>
      </p:sp>
      <p:sp>
        <p:nvSpPr>
          <p:cNvPr id="7" name="Text 5"/>
          <p:cNvSpPr/>
          <p:nvPr/>
        </p:nvSpPr>
        <p:spPr>
          <a:xfrm>
            <a:off x="533400" y="60573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Comment travaille-t-on en prépa ?</a:t>
            </a:r>
            <a:endParaRPr lang="en-US" sz="3600" dirty="0"/>
          </a:p>
        </p:txBody>
      </p:sp>
      <p:sp>
        <p:nvSpPr>
          <p:cNvPr id="8" name="Text 6"/>
          <p:cNvSpPr/>
          <p:nvPr/>
        </p:nvSpPr>
        <p:spPr>
          <a:xfrm>
            <a:off x="800100" y="1634430"/>
            <a:ext cx="2072589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📝</a:t>
            </a:r>
            <a:endParaRPr lang="en-US" sz="2700" dirty="0"/>
          </a:p>
        </p:txBody>
      </p:sp>
      <p:sp>
        <p:nvSpPr>
          <p:cNvPr id="9" name="Text 7"/>
          <p:cNvSpPr/>
          <p:nvPr/>
        </p:nvSpPr>
        <p:spPr>
          <a:xfrm>
            <a:off x="800100" y="2129730"/>
            <a:ext cx="207258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Cours approfondis</a:t>
            </a:r>
            <a:endParaRPr lang="en-US" sz="1500" dirty="0"/>
          </a:p>
        </p:txBody>
      </p:sp>
      <p:sp>
        <p:nvSpPr>
          <p:cNvPr id="10" name="Text 8"/>
          <p:cNvSpPr/>
          <p:nvPr/>
        </p:nvSpPr>
        <p:spPr>
          <a:xfrm>
            <a:off x="800100" y="2472630"/>
            <a:ext cx="203195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Un haut niveau d’exigence dans les disciplines principales.</a:t>
            </a:r>
            <a:endParaRPr lang="en-US" sz="1200" dirty="0"/>
          </a:p>
        </p:txBody>
      </p:sp>
      <p:sp>
        <p:nvSpPr>
          <p:cNvPr id="11" name="Text 9"/>
          <p:cNvSpPr/>
          <p:nvPr/>
        </p:nvSpPr>
        <p:spPr>
          <a:xfrm>
            <a:off x="3555950" y="1634430"/>
            <a:ext cx="2072589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⏱️</a:t>
            </a:r>
            <a:endParaRPr lang="en-US" sz="2700" dirty="0"/>
          </a:p>
        </p:txBody>
      </p:sp>
      <p:sp>
        <p:nvSpPr>
          <p:cNvPr id="12" name="Text 10"/>
          <p:cNvSpPr/>
          <p:nvPr/>
        </p:nvSpPr>
        <p:spPr>
          <a:xfrm>
            <a:off x="3555950" y="2129730"/>
            <a:ext cx="207258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Devoirs réguliers</a:t>
            </a:r>
            <a:endParaRPr lang="en-US" sz="1500" dirty="0"/>
          </a:p>
        </p:txBody>
      </p:sp>
      <p:sp>
        <p:nvSpPr>
          <p:cNvPr id="13" name="Text 11"/>
          <p:cNvSpPr/>
          <p:nvPr/>
        </p:nvSpPr>
        <p:spPr>
          <a:xfrm>
            <a:off x="3555950" y="2472630"/>
            <a:ext cx="203195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Évaluations fréquentes pour mesurer la progression.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6311801" y="1634430"/>
            <a:ext cx="2072741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🗣️</a:t>
            </a:r>
            <a:endParaRPr lang="en-US" sz="2700" dirty="0"/>
          </a:p>
        </p:txBody>
      </p:sp>
      <p:sp>
        <p:nvSpPr>
          <p:cNvPr id="15" name="Text 13"/>
          <p:cNvSpPr/>
          <p:nvPr/>
        </p:nvSpPr>
        <p:spPr>
          <a:xfrm>
            <a:off x="6311801" y="2129730"/>
            <a:ext cx="2072741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Colles</a:t>
            </a:r>
            <a:endParaRPr lang="en-US" sz="1500" dirty="0"/>
          </a:p>
        </p:txBody>
      </p:sp>
      <p:sp>
        <p:nvSpPr>
          <p:cNvPr id="16" name="Text 14"/>
          <p:cNvSpPr/>
          <p:nvPr/>
        </p:nvSpPr>
        <p:spPr>
          <a:xfrm>
            <a:off x="6311801" y="2472630"/>
            <a:ext cx="2032099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Interrogations orales en petit groupe ou en individuel.</a:t>
            </a:r>
            <a:endParaRPr lang="en-US" sz="1200" dirty="0"/>
          </a:p>
        </p:txBody>
      </p:sp>
      <p:sp>
        <p:nvSpPr>
          <p:cNvPr id="17" name="Text 15"/>
          <p:cNvSpPr/>
          <p:nvPr/>
        </p:nvSpPr>
        <p:spPr>
          <a:xfrm>
            <a:off x="838200" y="3958530"/>
            <a:ext cx="74676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réussite repose moins sur le “génie” que sur la régularité, la méthode, l’autonomie et la capacité à tenir un rythme soutenu sur la durée.</a:t>
            </a:r>
            <a:endParaRPr lang="en-US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520130"/>
            <a:ext cx="3924300" cy="3124200"/>
          </a:xfrm>
          <a:prstGeom prst="roundRect">
            <a:avLst>
              <a:gd name="adj" fmla="val 6439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4686300" y="1520130"/>
            <a:ext cx="3924300" cy="3124200"/>
          </a:xfrm>
          <a:prstGeom prst="roundRect">
            <a:avLst>
              <a:gd name="adj" fmla="val 6439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33400" y="49917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Profil</a:t>
            </a:r>
            <a:endParaRPr lang="en-US" sz="960" dirty="0"/>
          </a:p>
        </p:txBody>
      </p:sp>
      <p:sp>
        <p:nvSpPr>
          <p:cNvPr id="5" name="Text 3"/>
          <p:cNvSpPr/>
          <p:nvPr/>
        </p:nvSpPr>
        <p:spPr>
          <a:xfrm>
            <a:off x="533400" y="75813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À qui la CPGE convient-elle ?</a:t>
            </a:r>
            <a:endParaRPr lang="en-US" sz="3600" dirty="0"/>
          </a:p>
        </p:txBody>
      </p:sp>
      <p:sp>
        <p:nvSpPr>
          <p:cNvPr id="6" name="Text 4"/>
          <p:cNvSpPr/>
          <p:nvPr/>
        </p:nvSpPr>
        <p:spPr>
          <a:xfrm>
            <a:off x="838200" y="1824930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Un profil adapté</a:t>
            </a:r>
            <a:endParaRPr lang="en-US" sz="1800" dirty="0"/>
          </a:p>
        </p:txBody>
      </p:sp>
      <p:sp>
        <p:nvSpPr>
          <p:cNvPr id="7" name="Text 5"/>
          <p:cNvSpPr/>
          <p:nvPr/>
        </p:nvSpPr>
        <p:spPr>
          <a:xfrm>
            <a:off x="838200" y="2282130"/>
            <a:ext cx="3314700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Très bon niveau académique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Motivation forte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Capacité d’organisation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Goût de l’effort intellectuel</a:t>
            </a:r>
            <a:endParaRPr lang="en-US" sz="1350" dirty="0"/>
          </a:p>
        </p:txBody>
      </p:sp>
      <p:sp>
        <p:nvSpPr>
          <p:cNvPr id="8" name="Text 6"/>
          <p:cNvSpPr/>
          <p:nvPr/>
        </p:nvSpPr>
        <p:spPr>
          <a:xfrm>
            <a:off x="4991100" y="1824930"/>
            <a:ext cx="33809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Un choix lucide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4991100" y="2282130"/>
            <a:ext cx="3314700" cy="2057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La prépa n’est pas la bonne voie pour tous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Elle doit correspondre au projet réel de l’étudiant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Il existe d’autres voies très solides dans le supérieur français</a:t>
            </a:r>
            <a:endParaRPr lang="en-US" sz="13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462980"/>
            <a:ext cx="1905000" cy="1866900"/>
          </a:xfrm>
          <a:prstGeom prst="roundRect">
            <a:avLst>
              <a:gd name="adj" fmla="val 107755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2590800" y="1462980"/>
            <a:ext cx="1905000" cy="1866900"/>
          </a:xfrm>
          <a:prstGeom prst="roundRect">
            <a:avLst>
              <a:gd name="adj" fmla="val 107755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4648200" y="1462980"/>
            <a:ext cx="1905000" cy="1866900"/>
          </a:xfrm>
          <a:prstGeom prst="roundRect">
            <a:avLst>
              <a:gd name="adj" fmla="val 107755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6705600" y="1462980"/>
            <a:ext cx="1905000" cy="1866900"/>
          </a:xfrm>
          <a:prstGeom prst="roundRect">
            <a:avLst>
              <a:gd name="adj" fmla="val 107755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33400" y="3558480"/>
            <a:ext cx="8077200" cy="1143000"/>
          </a:xfrm>
          <a:prstGeom prst="roundRect">
            <a:avLst>
              <a:gd name="adj" fmla="val 176000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7" name="Text 5"/>
          <p:cNvSpPr/>
          <p:nvPr/>
        </p:nvSpPr>
        <p:spPr>
          <a:xfrm>
            <a:off x="533400" y="44202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Débouchés</a:t>
            </a:r>
            <a:endParaRPr lang="en-US" sz="960" dirty="0"/>
          </a:p>
        </p:txBody>
      </p:sp>
      <p:sp>
        <p:nvSpPr>
          <p:cNvPr id="8" name="Text 6"/>
          <p:cNvSpPr/>
          <p:nvPr/>
        </p:nvSpPr>
        <p:spPr>
          <a:xfrm>
            <a:off x="533400" y="70098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Après la prépa</a:t>
            </a:r>
            <a:endParaRPr lang="en-US" sz="3600" dirty="0"/>
          </a:p>
        </p:txBody>
      </p:sp>
      <p:sp>
        <p:nvSpPr>
          <p:cNvPr id="9" name="Text 7"/>
          <p:cNvSpPr/>
          <p:nvPr/>
        </p:nvSpPr>
        <p:spPr>
          <a:xfrm>
            <a:off x="747522" y="169158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⚙️</a:t>
            </a:r>
            <a:endParaRPr lang="en-US" sz="2700" dirty="0"/>
          </a:p>
        </p:txBody>
      </p:sp>
      <p:sp>
        <p:nvSpPr>
          <p:cNvPr id="10" name="Text 8"/>
          <p:cNvSpPr/>
          <p:nvPr/>
        </p:nvSpPr>
        <p:spPr>
          <a:xfrm>
            <a:off x="747522" y="2186880"/>
            <a:ext cx="147675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Ingénieurs</a:t>
            </a:r>
            <a:endParaRPr lang="en-US" sz="1200" dirty="0"/>
          </a:p>
        </p:txBody>
      </p:sp>
      <p:sp>
        <p:nvSpPr>
          <p:cNvPr id="11" name="Text 9"/>
          <p:cNvSpPr/>
          <p:nvPr/>
        </p:nvSpPr>
        <p:spPr>
          <a:xfrm>
            <a:off x="762000" y="249168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Grandes écoles d’ingénieurs.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2804922" y="169158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🏛️</a:t>
            </a:r>
            <a:endParaRPr lang="en-US" sz="2700" dirty="0"/>
          </a:p>
        </p:txBody>
      </p:sp>
      <p:sp>
        <p:nvSpPr>
          <p:cNvPr id="13" name="Text 11"/>
          <p:cNvSpPr/>
          <p:nvPr/>
        </p:nvSpPr>
        <p:spPr>
          <a:xfrm>
            <a:off x="2804922" y="2186880"/>
            <a:ext cx="147675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ENS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2819400" y="249168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Écoles normales supérieures.</a:t>
            </a:r>
            <a:endParaRPr lang="en-US" sz="1050" dirty="0"/>
          </a:p>
        </p:txBody>
      </p:sp>
      <p:sp>
        <p:nvSpPr>
          <p:cNvPr id="15" name="Text 13"/>
          <p:cNvSpPr/>
          <p:nvPr/>
        </p:nvSpPr>
        <p:spPr>
          <a:xfrm>
            <a:off x="4862322" y="169158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💼</a:t>
            </a:r>
            <a:endParaRPr lang="en-US" sz="2700" dirty="0"/>
          </a:p>
        </p:txBody>
      </p:sp>
      <p:sp>
        <p:nvSpPr>
          <p:cNvPr id="16" name="Text 14"/>
          <p:cNvSpPr/>
          <p:nvPr/>
        </p:nvSpPr>
        <p:spPr>
          <a:xfrm>
            <a:off x="4862322" y="2186880"/>
            <a:ext cx="1476756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Commerce</a:t>
            </a:r>
            <a:endParaRPr lang="en-US" sz="1200" dirty="0"/>
          </a:p>
        </p:txBody>
      </p:sp>
      <p:sp>
        <p:nvSpPr>
          <p:cNvPr id="17" name="Text 15"/>
          <p:cNvSpPr/>
          <p:nvPr/>
        </p:nvSpPr>
        <p:spPr>
          <a:xfrm>
            <a:off x="4876800" y="249168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Grandes écoles de management.</a:t>
            </a:r>
            <a:endParaRPr lang="en-US" sz="1050" dirty="0"/>
          </a:p>
        </p:txBody>
      </p:sp>
      <p:sp>
        <p:nvSpPr>
          <p:cNvPr id="18" name="Text 16"/>
          <p:cNvSpPr/>
          <p:nvPr/>
        </p:nvSpPr>
        <p:spPr>
          <a:xfrm>
            <a:off x="6919722" y="1691580"/>
            <a:ext cx="147675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🌿</a:t>
            </a:r>
            <a:endParaRPr lang="en-US" sz="2700" dirty="0"/>
          </a:p>
        </p:txBody>
      </p:sp>
      <p:sp>
        <p:nvSpPr>
          <p:cNvPr id="19" name="Text 17"/>
          <p:cNvSpPr/>
          <p:nvPr/>
        </p:nvSpPr>
        <p:spPr>
          <a:xfrm>
            <a:off x="6934200" y="2186880"/>
            <a:ext cx="14478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Vétérinaire / agro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6934200" y="2720280"/>
            <a:ext cx="1447800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Selon la filière, notamment BCPST.</a:t>
            </a:r>
            <a:endParaRPr lang="en-US" sz="1050" dirty="0"/>
          </a:p>
        </p:txBody>
      </p:sp>
      <p:sp>
        <p:nvSpPr>
          <p:cNvPr id="21" name="Text 19"/>
          <p:cNvSpPr/>
          <p:nvPr/>
        </p:nvSpPr>
        <p:spPr>
          <a:xfrm>
            <a:off x="838200" y="3863280"/>
            <a:ext cx="74676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Même en cas de réorientation, les CPGE s’inscrivent dans le schéma européen des études et peuvent permettre une poursuite à l’université.</a:t>
            </a:r>
            <a:endParaRPr lang="en-US" sz="15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33400" y="1920180"/>
            <a:ext cx="3924300" cy="2324100"/>
          </a:xfrm>
          <a:prstGeom prst="roundRect">
            <a:avLst>
              <a:gd name="adj" fmla="val 86557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4686300" y="1920180"/>
            <a:ext cx="3924300" cy="2324100"/>
          </a:xfrm>
          <a:prstGeom prst="roundRect">
            <a:avLst>
              <a:gd name="adj" fmla="val 86557"/>
            </a:avLst>
          </a:prstGeom>
          <a:solidFill>
            <a:srgbClr val="FFFFFF">
              <a:alpha val="88000"/>
            </a:srgbClr>
          </a:solidFill>
          <a:ln/>
          <a:effectLst>
            <a:outerShdw blurRad="323850" dist="133350" dir="5400000" algn="bl" rotWithShape="0">
              <a:srgbClr val="12324A">
                <a:alpha val="7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33400" y="899220"/>
            <a:ext cx="8238744" cy="1827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440"/>
              </a:lnSpc>
              <a:buNone/>
            </a:pPr>
            <a:r>
              <a:rPr lang="en-US" sz="960" b="1" dirty="0">
                <a:solidFill>
                  <a:srgbClr val="12324A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Public tunisien</a:t>
            </a:r>
            <a:endParaRPr lang="en-US" sz="960" dirty="0"/>
          </a:p>
        </p:txBody>
      </p:sp>
      <p:sp>
        <p:nvSpPr>
          <p:cNvPr id="5" name="Text 3"/>
          <p:cNvSpPr/>
          <p:nvPr/>
        </p:nvSpPr>
        <p:spPr>
          <a:xfrm>
            <a:off x="533400" y="1158180"/>
            <a:ext cx="8238744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12324A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Pourquoi cela peut vous intéresser ?</a:t>
            </a:r>
            <a:endParaRPr lang="en-US" sz="3600" dirty="0"/>
          </a:p>
        </p:txBody>
      </p:sp>
      <p:sp>
        <p:nvSpPr>
          <p:cNvPr id="6" name="Text 4"/>
          <p:cNvSpPr/>
          <p:nvPr/>
        </p:nvSpPr>
        <p:spPr>
          <a:xfrm>
            <a:off x="838200" y="2224980"/>
            <a:ext cx="3314700" cy="1714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Accès à des formations françaises très reconnues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Encadrement fort et progression méthodique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Préparation à des concours sélectifs</a:t>
            </a:r>
            <a:endParaRPr lang="en-US" sz="1350" dirty="0"/>
          </a:p>
        </p:txBody>
      </p:sp>
      <p:sp>
        <p:nvSpPr>
          <p:cNvPr id="7" name="Text 5"/>
          <p:cNvSpPr/>
          <p:nvPr/>
        </p:nvSpPr>
        <p:spPr>
          <a:xfrm>
            <a:off x="4991100" y="2224980"/>
            <a:ext cx="3314700" cy="1714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Acquisition d’une méthode de travail solide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Formation intellectuelle exigeante</a:t>
            </a:r>
            <a:endParaRPr lang="en-US" sz="1350" dirty="0"/>
          </a:p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350" dirty="0">
                <a:solidFill>
                  <a:srgbClr val="34556E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Projet ambitieux mais réaliste si bien préparé</a:t>
            </a:r>
            <a:endParaRPr lang="en-US" sz="13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846</Words>
  <Application>Microsoft Macintosh PowerPoint</Application>
  <PresentationFormat>Affichage à l'écran (16:9)</PresentationFormat>
  <Paragraphs>148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Playfair Display</vt:lpstr>
      <vt:lpstr>ui-sans-serif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Converted Presentation</dc:title>
  <dc:subject>PptxGenJS Presentation</dc:subject>
  <dc:creator>Perplexity</dc:creator>
  <cp:lastModifiedBy>Utilisateur Microsoft Office</cp:lastModifiedBy>
  <cp:revision>3</cp:revision>
  <dcterms:created xsi:type="dcterms:W3CDTF">2026-04-06T08:48:48Z</dcterms:created>
  <dcterms:modified xsi:type="dcterms:W3CDTF">2026-04-09T05:34:36Z</dcterms:modified>
</cp:coreProperties>
</file>